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9" r:id="rId1"/>
  </p:sldMasterIdLst>
  <p:notesMasterIdLst>
    <p:notesMasterId r:id="rId32"/>
  </p:notesMasterIdLst>
  <p:handoutMasterIdLst>
    <p:handoutMasterId r:id="rId33"/>
  </p:handoutMasterIdLst>
  <p:sldIdLst>
    <p:sldId id="356" r:id="rId2"/>
    <p:sldId id="357" r:id="rId3"/>
    <p:sldId id="358" r:id="rId4"/>
    <p:sldId id="360" r:id="rId5"/>
    <p:sldId id="361" r:id="rId6"/>
    <p:sldId id="362" r:id="rId7"/>
    <p:sldId id="363" r:id="rId8"/>
    <p:sldId id="409" r:id="rId9"/>
    <p:sldId id="365" r:id="rId10"/>
    <p:sldId id="408" r:id="rId11"/>
    <p:sldId id="368" r:id="rId12"/>
    <p:sldId id="369" r:id="rId13"/>
    <p:sldId id="406" r:id="rId14"/>
    <p:sldId id="407" r:id="rId15"/>
    <p:sldId id="403" r:id="rId16"/>
    <p:sldId id="405" r:id="rId17"/>
    <p:sldId id="404" r:id="rId18"/>
    <p:sldId id="402" r:id="rId19"/>
    <p:sldId id="401" r:id="rId20"/>
    <p:sldId id="400" r:id="rId21"/>
    <p:sldId id="380" r:id="rId22"/>
    <p:sldId id="383" r:id="rId23"/>
    <p:sldId id="384" r:id="rId24"/>
    <p:sldId id="385" r:id="rId25"/>
    <p:sldId id="388" r:id="rId26"/>
    <p:sldId id="399" r:id="rId27"/>
    <p:sldId id="396" r:id="rId28"/>
    <p:sldId id="397" r:id="rId29"/>
    <p:sldId id="391" r:id="rId30"/>
    <p:sldId id="398" r:id="rId31"/>
  </p:sldIdLst>
  <p:sldSz cx="12192000" cy="6858000"/>
  <p:notesSz cx="6858000" cy="9144000"/>
  <p:custDataLst>
    <p:tags r:id="rId34"/>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AC1418"/>
    <a:srgbClr val="0036A2"/>
    <a:srgbClr val="4411D5"/>
    <a:srgbClr val="007E39"/>
    <a:srgbClr val="C0007B"/>
    <a:srgbClr val="FFFFFF"/>
    <a:srgbClr val="F61828"/>
    <a:srgbClr val="FFCC00"/>
    <a:srgbClr val="00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86762" autoAdjust="0"/>
  </p:normalViewPr>
  <p:slideViewPr>
    <p:cSldViewPr>
      <p:cViewPr varScale="1">
        <p:scale>
          <a:sx n="71" d="100"/>
          <a:sy n="71" d="100"/>
        </p:scale>
        <p:origin x="364" y="1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43C8FD-AA86-4BC4-AA21-A608F325984C}" type="doc">
      <dgm:prSet loTypeId="urn:microsoft.com/office/officeart/2005/8/layout/pyramid2" loCatId="list" qsTypeId="urn:microsoft.com/office/officeart/2005/8/quickstyle/simple3" qsCatId="simple" csTypeId="urn:microsoft.com/office/officeart/2005/8/colors/colorful4" csCatId="colorful" phldr="1"/>
      <dgm:spPr/>
    </dgm:pt>
    <dgm:pt modelId="{A4450B74-FB34-46BE-B523-1259F3D97065}">
      <dgm:prSet phldrT="[Text]"/>
      <dgm:spPr/>
      <dgm:t>
        <a:bodyPr/>
        <a:lstStyle/>
        <a:p>
          <a:pPr algn="l"/>
          <a:r>
            <a:rPr lang="en-US" dirty="0"/>
            <a:t>Evolved in the late 1960s to address common issues in applications handling large volumes of data</a:t>
          </a:r>
        </a:p>
      </dgm:t>
    </dgm:pt>
    <dgm:pt modelId="{99A538DD-1AF8-4CA0-BDFC-CE6A1E11AED0}" type="parTrans" cxnId="{84EF1C90-D1E6-4DFE-9958-FB519309811B}">
      <dgm:prSet/>
      <dgm:spPr/>
      <dgm:t>
        <a:bodyPr/>
        <a:lstStyle/>
        <a:p>
          <a:endParaRPr lang="en-US"/>
        </a:p>
      </dgm:t>
    </dgm:pt>
    <dgm:pt modelId="{06494137-F67E-4D24-A9AD-65A04FD17D08}" type="sibTrans" cxnId="{84EF1C90-D1E6-4DFE-9958-FB519309811B}">
      <dgm:prSet/>
      <dgm:spPr/>
      <dgm:t>
        <a:bodyPr/>
        <a:lstStyle/>
        <a:p>
          <a:endParaRPr lang="en-US"/>
        </a:p>
      </dgm:t>
    </dgm:pt>
    <dgm:pt modelId="{E1A11E76-091A-4AEC-B21D-207B3D18C717}">
      <dgm:prSet phldrT="[Text]"/>
      <dgm:spPr/>
      <dgm:t>
        <a:bodyPr/>
        <a:lstStyle/>
        <a:p>
          <a:pPr algn="l"/>
          <a:r>
            <a:rPr lang="en-US" dirty="0"/>
            <a:t>Used to store data in an efficient and organized manner</a:t>
          </a:r>
        </a:p>
      </dgm:t>
    </dgm:pt>
    <dgm:pt modelId="{4D216BB7-1C70-4C2A-B00E-7A1496D62721}" type="parTrans" cxnId="{91A1948D-69A7-4C89-9A8D-BCC16C0B6BC4}">
      <dgm:prSet/>
      <dgm:spPr/>
      <dgm:t>
        <a:bodyPr/>
        <a:lstStyle/>
        <a:p>
          <a:endParaRPr lang="en-US"/>
        </a:p>
      </dgm:t>
    </dgm:pt>
    <dgm:pt modelId="{D87A8CF0-03B1-4A60-B66E-947846BED6EC}" type="sibTrans" cxnId="{91A1948D-69A7-4C89-9A8D-BCC16C0B6BC4}">
      <dgm:prSet/>
      <dgm:spPr/>
      <dgm:t>
        <a:bodyPr/>
        <a:lstStyle/>
        <a:p>
          <a:endParaRPr lang="en-US"/>
        </a:p>
      </dgm:t>
    </dgm:pt>
    <dgm:pt modelId="{383C5DF0-5B8E-41A7-ABEB-A8C354ADB92A}">
      <dgm:prSet phldrT="[Text]"/>
      <dgm:spPr/>
      <dgm:t>
        <a:bodyPr/>
        <a:lstStyle/>
        <a:p>
          <a:pPr algn="l"/>
          <a:r>
            <a:rPr lang="en-US" dirty="0"/>
            <a:t>At any point of time, data can be retrieved, added, and searched based on some criteria in these databases</a:t>
          </a:r>
        </a:p>
      </dgm:t>
    </dgm:pt>
    <dgm:pt modelId="{073632EA-5448-430F-9A83-3243CFE729D7}" type="parTrans" cxnId="{57AD2980-7FA8-454A-98C7-081EFB4C00F1}">
      <dgm:prSet/>
      <dgm:spPr/>
      <dgm:t>
        <a:bodyPr/>
        <a:lstStyle/>
        <a:p>
          <a:endParaRPr lang="en-US"/>
        </a:p>
      </dgm:t>
    </dgm:pt>
    <dgm:pt modelId="{9E32A825-21BF-41E3-8AA9-5111173BE815}" type="sibTrans" cxnId="{57AD2980-7FA8-454A-98C7-081EFB4C00F1}">
      <dgm:prSet/>
      <dgm:spPr/>
      <dgm:t>
        <a:bodyPr/>
        <a:lstStyle/>
        <a:p>
          <a:endParaRPr lang="en-US"/>
        </a:p>
      </dgm:t>
    </dgm:pt>
    <dgm:pt modelId="{5E490F42-E08D-4376-9CD1-A5699FD6B08C}" type="pres">
      <dgm:prSet presAssocID="{5643C8FD-AA86-4BC4-AA21-A608F325984C}" presName="compositeShape" presStyleCnt="0">
        <dgm:presLayoutVars>
          <dgm:dir/>
          <dgm:resizeHandles/>
        </dgm:presLayoutVars>
      </dgm:prSet>
      <dgm:spPr/>
    </dgm:pt>
    <dgm:pt modelId="{53692F7A-05D5-48C9-9584-5AA67408BA76}" type="pres">
      <dgm:prSet presAssocID="{5643C8FD-AA86-4BC4-AA21-A608F325984C}" presName="pyramid" presStyleLbl="node1" presStyleIdx="0" presStyleCnt="1"/>
      <dgm:spPr/>
    </dgm:pt>
    <dgm:pt modelId="{A40238DA-DC90-4DA3-A54C-C8AC576F342D}" type="pres">
      <dgm:prSet presAssocID="{5643C8FD-AA86-4BC4-AA21-A608F325984C}" presName="theList" presStyleCnt="0"/>
      <dgm:spPr/>
    </dgm:pt>
    <dgm:pt modelId="{017142FC-12A5-49BD-B17E-D96A65CF5E6C}" type="pres">
      <dgm:prSet presAssocID="{A4450B74-FB34-46BE-B523-1259F3D97065}" presName="aNode" presStyleLbl="fgAcc1" presStyleIdx="0" presStyleCnt="3" custScaleX="242954">
        <dgm:presLayoutVars>
          <dgm:bulletEnabled val="1"/>
        </dgm:presLayoutVars>
      </dgm:prSet>
      <dgm:spPr/>
    </dgm:pt>
    <dgm:pt modelId="{8D81474C-4F87-405C-9354-CCE76955B5C1}" type="pres">
      <dgm:prSet presAssocID="{A4450B74-FB34-46BE-B523-1259F3D97065}" presName="aSpace" presStyleCnt="0"/>
      <dgm:spPr/>
    </dgm:pt>
    <dgm:pt modelId="{88BE0D7A-C78D-447E-B6F3-89FD573FB0F4}" type="pres">
      <dgm:prSet presAssocID="{E1A11E76-091A-4AEC-B21D-207B3D18C717}" presName="aNode" presStyleLbl="fgAcc1" presStyleIdx="1" presStyleCnt="3" custScaleX="242954">
        <dgm:presLayoutVars>
          <dgm:bulletEnabled val="1"/>
        </dgm:presLayoutVars>
      </dgm:prSet>
      <dgm:spPr/>
    </dgm:pt>
    <dgm:pt modelId="{0D6439CC-89A5-42CB-AB04-A9F52DA6530D}" type="pres">
      <dgm:prSet presAssocID="{E1A11E76-091A-4AEC-B21D-207B3D18C717}" presName="aSpace" presStyleCnt="0"/>
      <dgm:spPr/>
    </dgm:pt>
    <dgm:pt modelId="{92102172-B323-43D9-B0E2-F29862C28354}" type="pres">
      <dgm:prSet presAssocID="{383C5DF0-5B8E-41A7-ABEB-A8C354ADB92A}" presName="aNode" presStyleLbl="fgAcc1" presStyleIdx="2" presStyleCnt="3" custScaleX="242954">
        <dgm:presLayoutVars>
          <dgm:bulletEnabled val="1"/>
        </dgm:presLayoutVars>
      </dgm:prSet>
      <dgm:spPr/>
    </dgm:pt>
    <dgm:pt modelId="{A0672FED-2751-4AD6-8FBC-5324186F5FC0}" type="pres">
      <dgm:prSet presAssocID="{383C5DF0-5B8E-41A7-ABEB-A8C354ADB92A}" presName="aSpace" presStyleCnt="0"/>
      <dgm:spPr/>
    </dgm:pt>
  </dgm:ptLst>
  <dgm:cxnLst>
    <dgm:cxn modelId="{5FAABC10-1D9A-4EA8-8AE8-272FC2180DD3}" type="presOf" srcId="{383C5DF0-5B8E-41A7-ABEB-A8C354ADB92A}" destId="{92102172-B323-43D9-B0E2-F29862C28354}" srcOrd="0" destOrd="0" presId="urn:microsoft.com/office/officeart/2005/8/layout/pyramid2"/>
    <dgm:cxn modelId="{114A5448-9E03-446C-AD33-F30754DE8927}" type="presOf" srcId="{E1A11E76-091A-4AEC-B21D-207B3D18C717}" destId="{88BE0D7A-C78D-447E-B6F3-89FD573FB0F4}" srcOrd="0" destOrd="0" presId="urn:microsoft.com/office/officeart/2005/8/layout/pyramid2"/>
    <dgm:cxn modelId="{57AD2980-7FA8-454A-98C7-081EFB4C00F1}" srcId="{5643C8FD-AA86-4BC4-AA21-A608F325984C}" destId="{383C5DF0-5B8E-41A7-ABEB-A8C354ADB92A}" srcOrd="2" destOrd="0" parTransId="{073632EA-5448-430F-9A83-3243CFE729D7}" sibTransId="{9E32A825-21BF-41E3-8AA9-5111173BE815}"/>
    <dgm:cxn modelId="{91A1948D-69A7-4C89-9A8D-BCC16C0B6BC4}" srcId="{5643C8FD-AA86-4BC4-AA21-A608F325984C}" destId="{E1A11E76-091A-4AEC-B21D-207B3D18C717}" srcOrd="1" destOrd="0" parTransId="{4D216BB7-1C70-4C2A-B00E-7A1496D62721}" sibTransId="{D87A8CF0-03B1-4A60-B66E-947846BED6EC}"/>
    <dgm:cxn modelId="{84EF1C90-D1E6-4DFE-9958-FB519309811B}" srcId="{5643C8FD-AA86-4BC4-AA21-A608F325984C}" destId="{A4450B74-FB34-46BE-B523-1259F3D97065}" srcOrd="0" destOrd="0" parTransId="{99A538DD-1AF8-4CA0-BDFC-CE6A1E11AED0}" sibTransId="{06494137-F67E-4D24-A9AD-65A04FD17D08}"/>
    <dgm:cxn modelId="{1E01CAA3-15B2-4B7E-AA31-0DC92B5B9C74}" type="presOf" srcId="{A4450B74-FB34-46BE-B523-1259F3D97065}" destId="{017142FC-12A5-49BD-B17E-D96A65CF5E6C}" srcOrd="0" destOrd="0" presId="urn:microsoft.com/office/officeart/2005/8/layout/pyramid2"/>
    <dgm:cxn modelId="{77E721F1-AA5D-4DD7-8247-616134BF04AA}" type="presOf" srcId="{5643C8FD-AA86-4BC4-AA21-A608F325984C}" destId="{5E490F42-E08D-4376-9CD1-A5699FD6B08C}" srcOrd="0" destOrd="0" presId="urn:microsoft.com/office/officeart/2005/8/layout/pyramid2"/>
    <dgm:cxn modelId="{C22B762C-4AC3-4132-92A2-EAD8B77432C5}" type="presParOf" srcId="{5E490F42-E08D-4376-9CD1-A5699FD6B08C}" destId="{53692F7A-05D5-48C9-9584-5AA67408BA76}" srcOrd="0" destOrd="0" presId="urn:microsoft.com/office/officeart/2005/8/layout/pyramid2"/>
    <dgm:cxn modelId="{22CF9858-AC15-4704-BC5D-9563AF9820D7}" type="presParOf" srcId="{5E490F42-E08D-4376-9CD1-A5699FD6B08C}" destId="{A40238DA-DC90-4DA3-A54C-C8AC576F342D}" srcOrd="1" destOrd="0" presId="urn:microsoft.com/office/officeart/2005/8/layout/pyramid2"/>
    <dgm:cxn modelId="{9FF9BA9A-2FBB-42E6-9DF8-262DAC705860}" type="presParOf" srcId="{A40238DA-DC90-4DA3-A54C-C8AC576F342D}" destId="{017142FC-12A5-49BD-B17E-D96A65CF5E6C}" srcOrd="0" destOrd="0" presId="urn:microsoft.com/office/officeart/2005/8/layout/pyramid2"/>
    <dgm:cxn modelId="{5FDCFEE8-4013-4C37-BD05-4FA3C4F59981}" type="presParOf" srcId="{A40238DA-DC90-4DA3-A54C-C8AC576F342D}" destId="{8D81474C-4F87-405C-9354-CCE76955B5C1}" srcOrd="1" destOrd="0" presId="urn:microsoft.com/office/officeart/2005/8/layout/pyramid2"/>
    <dgm:cxn modelId="{C4C01580-B7C3-4E8A-9E02-EB923138B2EB}" type="presParOf" srcId="{A40238DA-DC90-4DA3-A54C-C8AC576F342D}" destId="{88BE0D7A-C78D-447E-B6F3-89FD573FB0F4}" srcOrd="2" destOrd="0" presId="urn:microsoft.com/office/officeart/2005/8/layout/pyramid2"/>
    <dgm:cxn modelId="{1B2959F4-3126-4B0C-A516-09BE5FEAF24C}" type="presParOf" srcId="{A40238DA-DC90-4DA3-A54C-C8AC576F342D}" destId="{0D6439CC-89A5-42CB-AB04-A9F52DA6530D}" srcOrd="3" destOrd="0" presId="urn:microsoft.com/office/officeart/2005/8/layout/pyramid2"/>
    <dgm:cxn modelId="{6DB9258B-7046-439E-ACA1-BA24072F97EE}" type="presParOf" srcId="{A40238DA-DC90-4DA3-A54C-C8AC576F342D}" destId="{92102172-B323-43D9-B0E2-F29862C28354}" srcOrd="4" destOrd="0" presId="urn:microsoft.com/office/officeart/2005/8/layout/pyramid2"/>
    <dgm:cxn modelId="{4933DB61-17EF-4B19-A945-83892B4ECE3B}" type="presParOf" srcId="{A40238DA-DC90-4DA3-A54C-C8AC576F342D}" destId="{A0672FED-2751-4AD6-8FBC-5324186F5FC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46CAC-A78E-4DA3-B22E-CEA49EBE4226}" type="doc">
      <dgm:prSet loTypeId="urn:microsoft.com/office/officeart/2005/8/layout/list1" loCatId="list" qsTypeId="urn:microsoft.com/office/officeart/2005/8/quickstyle/simple3" qsCatId="simple" csTypeId="urn:microsoft.com/office/officeart/2005/8/colors/colorful1" csCatId="colorful" phldr="1"/>
      <dgm:spPr/>
      <dgm:t>
        <a:bodyPr/>
        <a:lstStyle/>
        <a:p>
          <a:endParaRPr lang="en-US"/>
        </a:p>
      </dgm:t>
    </dgm:pt>
    <dgm:pt modelId="{D9B449A0-FF94-4713-9A9A-058D7F6B71B9}">
      <dgm:prSet phldrT="[Text]" custT="1"/>
      <dgm:spPr/>
      <dgm:t>
        <a:bodyPr/>
        <a:lstStyle/>
        <a:p>
          <a:pPr marL="0" indent="0">
            <a:lnSpc>
              <a:spcPct val="100000"/>
            </a:lnSpc>
            <a:spcAft>
              <a:spcPts val="0"/>
            </a:spcAft>
          </a:pPr>
          <a:r>
            <a:rPr lang="en-US" sz="2200" b="0" dirty="0">
              <a:latin typeface="Calibri" pitchFamily="34" charset="0"/>
              <a:cs typeface="Calibri" pitchFamily="34" charset="0"/>
            </a:rPr>
            <a:t>Data is presented as a collection of relations.</a:t>
          </a:r>
        </a:p>
      </dgm:t>
    </dgm:pt>
    <dgm:pt modelId="{72FECDBD-928B-4253-9CFE-B1ABEE0A78E1}" type="parTrans" cxnId="{A7FFA459-88E6-4BF9-990E-9E839F2CA561}">
      <dgm:prSet/>
      <dgm:spPr/>
      <dgm:t>
        <a:bodyPr/>
        <a:lstStyle/>
        <a:p>
          <a:endParaRPr lang="en-US"/>
        </a:p>
      </dgm:t>
    </dgm:pt>
    <dgm:pt modelId="{2764F4CA-6CE4-44EA-8523-B18B98402A7E}" type="sibTrans" cxnId="{A7FFA459-88E6-4BF9-990E-9E839F2CA561}">
      <dgm:prSet/>
      <dgm:spPr/>
      <dgm:t>
        <a:bodyPr/>
        <a:lstStyle/>
        <a:p>
          <a:endParaRPr lang="en-US"/>
        </a:p>
      </dgm:t>
    </dgm:pt>
    <dgm:pt modelId="{E2855558-389B-4591-8564-2A29B4C32D65}">
      <dgm:prSet phldrT="[Text]" custT="1"/>
      <dgm:spPr/>
      <dgm:t>
        <a:bodyPr/>
        <a:lstStyle/>
        <a:p>
          <a:pPr marL="0" lvl="0" indent="0" algn="l" defTabSz="977900">
            <a:lnSpc>
              <a:spcPct val="100000"/>
            </a:lnSpc>
            <a:spcBef>
              <a:spcPct val="0"/>
            </a:spcBef>
            <a:spcAft>
              <a:spcPts val="0"/>
            </a:spcAft>
            <a:buNone/>
          </a:pPr>
          <a:r>
            <a:rPr lang="en-US" sz="2200" b="0" kern="1200">
              <a:latin typeface="Calibri" pitchFamily="34" charset="0"/>
              <a:ea typeface="+mn-ea"/>
              <a:cs typeface="Calibri" pitchFamily="34" charset="0"/>
            </a:rPr>
            <a:t>Each relation is depicted as a table.</a:t>
          </a:r>
          <a:endParaRPr lang="en-US" sz="2200" b="0" kern="1200" dirty="0">
            <a:latin typeface="Calibri" pitchFamily="34" charset="0"/>
            <a:ea typeface="+mn-ea"/>
            <a:cs typeface="Calibri" pitchFamily="34" charset="0"/>
          </a:endParaRPr>
        </a:p>
      </dgm:t>
    </dgm:pt>
    <dgm:pt modelId="{9FD20762-DA87-4087-803C-2ABA29AE61C3}" type="parTrans" cxnId="{48FB9AF0-E794-4529-A85F-670858982857}">
      <dgm:prSet/>
      <dgm:spPr/>
      <dgm:t>
        <a:bodyPr/>
        <a:lstStyle/>
        <a:p>
          <a:endParaRPr lang="en-US"/>
        </a:p>
      </dgm:t>
    </dgm:pt>
    <dgm:pt modelId="{E3CCE1FE-8395-4CE0-ADA9-5054E68F59BF}" type="sibTrans" cxnId="{48FB9AF0-E794-4529-A85F-670858982857}">
      <dgm:prSet/>
      <dgm:spPr/>
      <dgm:t>
        <a:bodyPr/>
        <a:lstStyle/>
        <a:p>
          <a:endParaRPr lang="en-US"/>
        </a:p>
      </dgm:t>
    </dgm:pt>
    <dgm:pt modelId="{AF1790DE-E36E-4506-8B4B-73498403BC3A}">
      <dgm:prSet phldrT="[Text]" custT="1"/>
      <dgm:spPr/>
      <dgm:t>
        <a:bodyPr/>
        <a:lstStyle/>
        <a:p>
          <a:r>
            <a:rPr lang="en-US" sz="2200" b="0" kern="1200">
              <a:latin typeface="Calibri" pitchFamily="34" charset="0"/>
              <a:ea typeface="+mn-ea"/>
              <a:cs typeface="Calibri" pitchFamily="34" charset="0"/>
            </a:rPr>
            <a:t>Columns are attributes</a:t>
          </a:r>
          <a:r>
            <a:rPr lang="en-US" sz="1800" b="1" kern="1200">
              <a:latin typeface="Calibri" pitchFamily="34" charset="0"/>
              <a:cs typeface="Calibri" pitchFamily="34" charset="0"/>
            </a:rPr>
            <a:t>.</a:t>
          </a:r>
          <a:endParaRPr lang="en-US" sz="1800" b="1" kern="1200" dirty="0">
            <a:latin typeface="Calibri" pitchFamily="34" charset="0"/>
            <a:cs typeface="Calibri" pitchFamily="34" charset="0"/>
          </a:endParaRPr>
        </a:p>
      </dgm:t>
    </dgm:pt>
    <dgm:pt modelId="{1D88505E-B705-45D0-982D-C74088FFDC5C}" type="parTrans" cxnId="{AFED1F19-484D-441D-A9E9-131B0DBAB2B5}">
      <dgm:prSet/>
      <dgm:spPr/>
      <dgm:t>
        <a:bodyPr/>
        <a:lstStyle/>
        <a:p>
          <a:endParaRPr lang="en-US"/>
        </a:p>
      </dgm:t>
    </dgm:pt>
    <dgm:pt modelId="{43FE062E-EA32-4A5A-A7FE-EEBE294F89F8}" type="sibTrans" cxnId="{AFED1F19-484D-441D-A9E9-131B0DBAB2B5}">
      <dgm:prSet/>
      <dgm:spPr/>
      <dgm:t>
        <a:bodyPr/>
        <a:lstStyle/>
        <a:p>
          <a:endParaRPr lang="en-US"/>
        </a:p>
      </dgm:t>
    </dgm:pt>
    <dgm:pt modelId="{92E0BEA3-0319-4FBB-8D06-F523A0F31AFE}">
      <dgm:prSet phldrT="[Text]" custT="1"/>
      <dgm:spPr/>
      <dgm:t>
        <a:bodyPr/>
        <a:lstStyle/>
        <a:p>
          <a:r>
            <a:rPr lang="en-US" sz="2200" b="0" kern="1200">
              <a:latin typeface="Calibri" pitchFamily="34" charset="0"/>
              <a:ea typeface="+mn-ea"/>
              <a:cs typeface="Calibri" pitchFamily="34" charset="0"/>
            </a:rPr>
            <a:t>Rows ('tuples') represent entities.</a:t>
          </a:r>
          <a:endParaRPr lang="en-US" sz="2200" b="0" kern="1200" dirty="0">
            <a:latin typeface="Calibri" pitchFamily="34" charset="0"/>
            <a:ea typeface="+mn-ea"/>
            <a:cs typeface="Calibri" pitchFamily="34" charset="0"/>
          </a:endParaRPr>
        </a:p>
      </dgm:t>
    </dgm:pt>
    <dgm:pt modelId="{EC9E610C-4D20-4DEA-AD3B-1A4226AE0616}" type="parTrans" cxnId="{4F236E68-A17D-4165-9905-A7A0A08BB306}">
      <dgm:prSet/>
      <dgm:spPr/>
      <dgm:t>
        <a:bodyPr/>
        <a:lstStyle/>
        <a:p>
          <a:endParaRPr lang="en-US"/>
        </a:p>
      </dgm:t>
    </dgm:pt>
    <dgm:pt modelId="{657DD261-1631-46A3-88EF-36E266D51D4C}" type="sibTrans" cxnId="{4F236E68-A17D-4165-9905-A7A0A08BB306}">
      <dgm:prSet/>
      <dgm:spPr/>
      <dgm:t>
        <a:bodyPr/>
        <a:lstStyle/>
        <a:p>
          <a:endParaRPr lang="en-US"/>
        </a:p>
      </dgm:t>
    </dgm:pt>
    <dgm:pt modelId="{246689C4-6F96-4EC5-9609-1DF9B1589526}">
      <dgm:prSet phldrT="[Text]" custT="1"/>
      <dgm:spPr/>
      <dgm:t>
        <a:bodyPr/>
        <a:lstStyle/>
        <a:p>
          <a:pPr marL="0" lvl="0" indent="0" algn="l" defTabSz="977900">
            <a:lnSpc>
              <a:spcPct val="90000"/>
            </a:lnSpc>
            <a:spcBef>
              <a:spcPct val="0"/>
            </a:spcBef>
            <a:spcAft>
              <a:spcPct val="35000"/>
            </a:spcAft>
            <a:buNone/>
          </a:pPr>
          <a:r>
            <a:rPr lang="en-US" sz="2200" b="0" kern="1200">
              <a:latin typeface="Calibri" pitchFamily="34" charset="0"/>
              <a:ea typeface="+mn-ea"/>
              <a:cs typeface="Calibri" pitchFamily="34" charset="0"/>
            </a:rPr>
            <a:t>Every table has a set of attributes that are taken together as a 'key' (technically, a 'superkey'), which uniquely identifies each entity.</a:t>
          </a:r>
          <a:endParaRPr lang="en-US" sz="2200" b="0" kern="1200" dirty="0">
            <a:latin typeface="Calibri" pitchFamily="34" charset="0"/>
            <a:ea typeface="+mn-ea"/>
            <a:cs typeface="Calibri" pitchFamily="34" charset="0"/>
          </a:endParaRPr>
        </a:p>
      </dgm:t>
    </dgm:pt>
    <dgm:pt modelId="{C39F95BD-7228-41BD-9AE0-E1E5D50DB020}" type="parTrans" cxnId="{5832A219-F025-4B0C-86DC-923489D8F566}">
      <dgm:prSet/>
      <dgm:spPr/>
      <dgm:t>
        <a:bodyPr/>
        <a:lstStyle/>
        <a:p>
          <a:endParaRPr lang="en-US"/>
        </a:p>
      </dgm:t>
    </dgm:pt>
    <dgm:pt modelId="{1F16A108-6E15-4C4C-A273-B2882D5C50D9}" type="sibTrans" cxnId="{5832A219-F025-4B0C-86DC-923489D8F566}">
      <dgm:prSet/>
      <dgm:spPr/>
      <dgm:t>
        <a:bodyPr/>
        <a:lstStyle/>
        <a:p>
          <a:endParaRPr lang="en-US"/>
        </a:p>
      </dgm:t>
    </dgm:pt>
    <dgm:pt modelId="{377BF09A-222E-4937-A795-7A4258D0F5D6}" type="pres">
      <dgm:prSet presAssocID="{91346CAC-A78E-4DA3-B22E-CEA49EBE4226}" presName="linear" presStyleCnt="0">
        <dgm:presLayoutVars>
          <dgm:dir/>
          <dgm:animLvl val="lvl"/>
          <dgm:resizeHandles val="exact"/>
        </dgm:presLayoutVars>
      </dgm:prSet>
      <dgm:spPr/>
    </dgm:pt>
    <dgm:pt modelId="{ED0E1027-549B-49E6-9D59-3B13C1AC4FD2}" type="pres">
      <dgm:prSet presAssocID="{D9B449A0-FF94-4713-9A9A-058D7F6B71B9}" presName="parentLin" presStyleCnt="0"/>
      <dgm:spPr/>
    </dgm:pt>
    <dgm:pt modelId="{F795D8E3-ADA7-4953-8642-733E088841CD}" type="pres">
      <dgm:prSet presAssocID="{D9B449A0-FF94-4713-9A9A-058D7F6B71B9}" presName="parentLeftMargin" presStyleLbl="node1" presStyleIdx="0" presStyleCnt="5"/>
      <dgm:spPr/>
    </dgm:pt>
    <dgm:pt modelId="{46B940FC-8FA1-4568-B447-0EEB4A38217C}" type="pres">
      <dgm:prSet presAssocID="{D9B449A0-FF94-4713-9A9A-058D7F6B71B9}" presName="parentText" presStyleLbl="node1" presStyleIdx="0" presStyleCnt="5" custScaleX="142857" custLinFactNeighborX="4766" custLinFactNeighborY="3898">
        <dgm:presLayoutVars>
          <dgm:chMax val="0"/>
          <dgm:bulletEnabled val="1"/>
        </dgm:presLayoutVars>
      </dgm:prSet>
      <dgm:spPr/>
    </dgm:pt>
    <dgm:pt modelId="{E375144E-1A36-4173-80BF-99CA453AF7E6}" type="pres">
      <dgm:prSet presAssocID="{D9B449A0-FF94-4713-9A9A-058D7F6B71B9}" presName="negativeSpace" presStyleCnt="0"/>
      <dgm:spPr/>
    </dgm:pt>
    <dgm:pt modelId="{FE437422-C560-4C42-8C7A-0DA04E55B9BB}" type="pres">
      <dgm:prSet presAssocID="{D9B449A0-FF94-4713-9A9A-058D7F6B71B9}" presName="childText" presStyleLbl="conFgAcc1" presStyleIdx="0" presStyleCnt="5">
        <dgm:presLayoutVars>
          <dgm:bulletEnabled val="1"/>
        </dgm:presLayoutVars>
      </dgm:prSet>
      <dgm:spPr/>
    </dgm:pt>
    <dgm:pt modelId="{0B9E0790-3332-4252-B645-DA100988A8BD}" type="pres">
      <dgm:prSet presAssocID="{2764F4CA-6CE4-44EA-8523-B18B98402A7E}" presName="spaceBetweenRectangles" presStyleCnt="0"/>
      <dgm:spPr/>
    </dgm:pt>
    <dgm:pt modelId="{BFEA5445-50DE-4684-987E-9F1F651A7CB1}" type="pres">
      <dgm:prSet presAssocID="{E2855558-389B-4591-8564-2A29B4C32D65}" presName="parentLin" presStyleCnt="0"/>
      <dgm:spPr/>
    </dgm:pt>
    <dgm:pt modelId="{643F61F5-F617-478B-A953-7E4573D0220D}" type="pres">
      <dgm:prSet presAssocID="{E2855558-389B-4591-8564-2A29B4C32D65}" presName="parentLeftMargin" presStyleLbl="node1" presStyleIdx="0" presStyleCnt="5"/>
      <dgm:spPr/>
    </dgm:pt>
    <dgm:pt modelId="{9CD06469-F34B-4432-ADB5-7C825FE94111}" type="pres">
      <dgm:prSet presAssocID="{E2855558-389B-4591-8564-2A29B4C32D65}" presName="parentText" presStyleLbl="node1" presStyleIdx="1" presStyleCnt="5" custScaleX="142857">
        <dgm:presLayoutVars>
          <dgm:chMax val="0"/>
          <dgm:bulletEnabled val="1"/>
        </dgm:presLayoutVars>
      </dgm:prSet>
      <dgm:spPr/>
    </dgm:pt>
    <dgm:pt modelId="{F1C435CB-0864-441B-8524-6DD2EE189DE5}" type="pres">
      <dgm:prSet presAssocID="{E2855558-389B-4591-8564-2A29B4C32D65}" presName="negativeSpace" presStyleCnt="0"/>
      <dgm:spPr/>
    </dgm:pt>
    <dgm:pt modelId="{C6EBB0DE-782D-4729-AC1B-AFD6DD05183B}" type="pres">
      <dgm:prSet presAssocID="{E2855558-389B-4591-8564-2A29B4C32D65}" presName="childText" presStyleLbl="conFgAcc1" presStyleIdx="1" presStyleCnt="5">
        <dgm:presLayoutVars>
          <dgm:bulletEnabled val="1"/>
        </dgm:presLayoutVars>
      </dgm:prSet>
      <dgm:spPr/>
    </dgm:pt>
    <dgm:pt modelId="{FFB6C9BD-743C-4271-96CE-B4DCBC77FDF8}" type="pres">
      <dgm:prSet presAssocID="{E3CCE1FE-8395-4CE0-ADA9-5054E68F59BF}" presName="spaceBetweenRectangles" presStyleCnt="0"/>
      <dgm:spPr/>
    </dgm:pt>
    <dgm:pt modelId="{6FECFA36-77DF-4D44-A0EE-86BBB75610EB}" type="pres">
      <dgm:prSet presAssocID="{AF1790DE-E36E-4506-8B4B-73498403BC3A}" presName="parentLin" presStyleCnt="0"/>
      <dgm:spPr/>
    </dgm:pt>
    <dgm:pt modelId="{A1E54DF6-9C4C-426D-98EB-FFBF48F1924C}" type="pres">
      <dgm:prSet presAssocID="{AF1790DE-E36E-4506-8B4B-73498403BC3A}" presName="parentLeftMargin" presStyleLbl="node1" presStyleIdx="1" presStyleCnt="5"/>
      <dgm:spPr/>
    </dgm:pt>
    <dgm:pt modelId="{EEBD306F-2B9A-4D2B-9193-3D815715E159}" type="pres">
      <dgm:prSet presAssocID="{AF1790DE-E36E-4506-8B4B-73498403BC3A}" presName="parentText" presStyleLbl="node1" presStyleIdx="2" presStyleCnt="5" custScaleX="138096">
        <dgm:presLayoutVars>
          <dgm:chMax val="0"/>
          <dgm:bulletEnabled val="1"/>
        </dgm:presLayoutVars>
      </dgm:prSet>
      <dgm:spPr/>
    </dgm:pt>
    <dgm:pt modelId="{D60276C3-8AA5-49E7-A53A-2AD0071F10C7}" type="pres">
      <dgm:prSet presAssocID="{AF1790DE-E36E-4506-8B4B-73498403BC3A}" presName="negativeSpace" presStyleCnt="0"/>
      <dgm:spPr/>
    </dgm:pt>
    <dgm:pt modelId="{651F067F-7FD3-49A0-930F-C390710D14CC}" type="pres">
      <dgm:prSet presAssocID="{AF1790DE-E36E-4506-8B4B-73498403BC3A}" presName="childText" presStyleLbl="conFgAcc1" presStyleIdx="2" presStyleCnt="5">
        <dgm:presLayoutVars>
          <dgm:bulletEnabled val="1"/>
        </dgm:presLayoutVars>
      </dgm:prSet>
      <dgm:spPr/>
    </dgm:pt>
    <dgm:pt modelId="{0DBAD9B9-D831-41B3-A7AB-BA43EC772A23}" type="pres">
      <dgm:prSet presAssocID="{43FE062E-EA32-4A5A-A7FE-EEBE294F89F8}" presName="spaceBetweenRectangles" presStyleCnt="0"/>
      <dgm:spPr/>
    </dgm:pt>
    <dgm:pt modelId="{9FBB05F6-6B43-4838-BB56-D8204B1DFDBB}" type="pres">
      <dgm:prSet presAssocID="{92E0BEA3-0319-4FBB-8D06-F523A0F31AFE}" presName="parentLin" presStyleCnt="0"/>
      <dgm:spPr/>
    </dgm:pt>
    <dgm:pt modelId="{2F6DCFC7-B128-4075-85AB-63906F54F199}" type="pres">
      <dgm:prSet presAssocID="{92E0BEA3-0319-4FBB-8D06-F523A0F31AFE}" presName="parentLeftMargin" presStyleLbl="node1" presStyleIdx="2" presStyleCnt="5"/>
      <dgm:spPr/>
    </dgm:pt>
    <dgm:pt modelId="{EC1C5D96-D4E0-4B13-B90D-0A1CD7988876}" type="pres">
      <dgm:prSet presAssocID="{92E0BEA3-0319-4FBB-8D06-F523A0F31AFE}" presName="parentText" presStyleLbl="node1" presStyleIdx="3" presStyleCnt="5" custScaleX="142857" custLinFactNeighborX="560" custLinFactNeighborY="-2083">
        <dgm:presLayoutVars>
          <dgm:chMax val="0"/>
          <dgm:bulletEnabled val="1"/>
        </dgm:presLayoutVars>
      </dgm:prSet>
      <dgm:spPr/>
    </dgm:pt>
    <dgm:pt modelId="{397FDA66-0FF2-46F7-8CE5-9F46C70CC2C1}" type="pres">
      <dgm:prSet presAssocID="{92E0BEA3-0319-4FBB-8D06-F523A0F31AFE}" presName="negativeSpace" presStyleCnt="0"/>
      <dgm:spPr/>
    </dgm:pt>
    <dgm:pt modelId="{F50AFCC0-5C68-4512-ACDD-23FE4FACC4F8}" type="pres">
      <dgm:prSet presAssocID="{92E0BEA3-0319-4FBB-8D06-F523A0F31AFE}" presName="childText" presStyleLbl="conFgAcc1" presStyleIdx="3" presStyleCnt="5">
        <dgm:presLayoutVars>
          <dgm:bulletEnabled val="1"/>
        </dgm:presLayoutVars>
      </dgm:prSet>
      <dgm:spPr/>
    </dgm:pt>
    <dgm:pt modelId="{6D7C75E7-980E-47BF-9C8D-00ACBC24A328}" type="pres">
      <dgm:prSet presAssocID="{657DD261-1631-46A3-88EF-36E266D51D4C}" presName="spaceBetweenRectangles" presStyleCnt="0"/>
      <dgm:spPr/>
    </dgm:pt>
    <dgm:pt modelId="{A95A0334-4C97-4DE8-A23B-974ACE57EEC7}" type="pres">
      <dgm:prSet presAssocID="{246689C4-6F96-4EC5-9609-1DF9B1589526}" presName="parentLin" presStyleCnt="0"/>
      <dgm:spPr/>
    </dgm:pt>
    <dgm:pt modelId="{381A60EF-0C43-4423-B991-350FA7A2C3C7}" type="pres">
      <dgm:prSet presAssocID="{246689C4-6F96-4EC5-9609-1DF9B1589526}" presName="parentLeftMargin" presStyleLbl="node1" presStyleIdx="3" presStyleCnt="5"/>
      <dgm:spPr/>
    </dgm:pt>
    <dgm:pt modelId="{274FBB78-BBC1-4EBB-8038-D9338A246E2B}" type="pres">
      <dgm:prSet presAssocID="{246689C4-6F96-4EC5-9609-1DF9B1589526}" presName="parentText" presStyleLbl="node1" presStyleIdx="4" presStyleCnt="5" custScaleX="141577" custScaleY="182216">
        <dgm:presLayoutVars>
          <dgm:chMax val="0"/>
          <dgm:bulletEnabled val="1"/>
        </dgm:presLayoutVars>
      </dgm:prSet>
      <dgm:spPr/>
    </dgm:pt>
    <dgm:pt modelId="{DA9491EB-07C2-41F2-9F49-16D65D70B9E1}" type="pres">
      <dgm:prSet presAssocID="{246689C4-6F96-4EC5-9609-1DF9B1589526}" presName="negativeSpace" presStyleCnt="0"/>
      <dgm:spPr/>
    </dgm:pt>
    <dgm:pt modelId="{2086B887-67F7-4A1B-BADA-8683DBD47710}" type="pres">
      <dgm:prSet presAssocID="{246689C4-6F96-4EC5-9609-1DF9B1589526}" presName="childText" presStyleLbl="conFgAcc1" presStyleIdx="4" presStyleCnt="5">
        <dgm:presLayoutVars>
          <dgm:bulletEnabled val="1"/>
        </dgm:presLayoutVars>
      </dgm:prSet>
      <dgm:spPr/>
    </dgm:pt>
  </dgm:ptLst>
  <dgm:cxnLst>
    <dgm:cxn modelId="{F8BB0E0F-E652-4683-8843-75D2B3B6214E}" type="presOf" srcId="{D9B449A0-FF94-4713-9A9A-058D7F6B71B9}" destId="{F795D8E3-ADA7-4953-8642-733E088841CD}" srcOrd="0" destOrd="0" presId="urn:microsoft.com/office/officeart/2005/8/layout/list1"/>
    <dgm:cxn modelId="{96455911-60BD-41A7-BCCD-F5499E4DEEFD}" type="presOf" srcId="{91346CAC-A78E-4DA3-B22E-CEA49EBE4226}" destId="{377BF09A-222E-4937-A795-7A4258D0F5D6}" srcOrd="0" destOrd="0" presId="urn:microsoft.com/office/officeart/2005/8/layout/list1"/>
    <dgm:cxn modelId="{E415C313-D817-4EB0-A7D6-98C4B11335C4}" type="presOf" srcId="{92E0BEA3-0319-4FBB-8D06-F523A0F31AFE}" destId="{2F6DCFC7-B128-4075-85AB-63906F54F199}" srcOrd="0" destOrd="0" presId="urn:microsoft.com/office/officeart/2005/8/layout/list1"/>
    <dgm:cxn modelId="{252E3616-3512-4F5F-9AF5-BB1E1AB45491}" type="presOf" srcId="{D9B449A0-FF94-4713-9A9A-058D7F6B71B9}" destId="{46B940FC-8FA1-4568-B447-0EEB4A38217C}" srcOrd="1" destOrd="0" presId="urn:microsoft.com/office/officeart/2005/8/layout/list1"/>
    <dgm:cxn modelId="{11B0C718-DAE5-454D-8491-363283EA3FF7}" type="presOf" srcId="{E2855558-389B-4591-8564-2A29B4C32D65}" destId="{9CD06469-F34B-4432-ADB5-7C825FE94111}" srcOrd="1" destOrd="0" presId="urn:microsoft.com/office/officeart/2005/8/layout/list1"/>
    <dgm:cxn modelId="{AFED1F19-484D-441D-A9E9-131B0DBAB2B5}" srcId="{91346CAC-A78E-4DA3-B22E-CEA49EBE4226}" destId="{AF1790DE-E36E-4506-8B4B-73498403BC3A}" srcOrd="2" destOrd="0" parTransId="{1D88505E-B705-45D0-982D-C74088FFDC5C}" sibTransId="{43FE062E-EA32-4A5A-A7FE-EEBE294F89F8}"/>
    <dgm:cxn modelId="{5832A219-F025-4B0C-86DC-923489D8F566}" srcId="{91346CAC-A78E-4DA3-B22E-CEA49EBE4226}" destId="{246689C4-6F96-4EC5-9609-1DF9B1589526}" srcOrd="4" destOrd="0" parTransId="{C39F95BD-7228-41BD-9AE0-E1E5D50DB020}" sibTransId="{1F16A108-6E15-4C4C-A273-B2882D5C50D9}"/>
    <dgm:cxn modelId="{3D7F1B65-A95C-4AB9-961B-2BE59245B835}" type="presOf" srcId="{E2855558-389B-4591-8564-2A29B4C32D65}" destId="{643F61F5-F617-478B-A953-7E4573D0220D}" srcOrd="0" destOrd="0" presId="urn:microsoft.com/office/officeart/2005/8/layout/list1"/>
    <dgm:cxn modelId="{4F236E68-A17D-4165-9905-A7A0A08BB306}" srcId="{91346CAC-A78E-4DA3-B22E-CEA49EBE4226}" destId="{92E0BEA3-0319-4FBB-8D06-F523A0F31AFE}" srcOrd="3" destOrd="0" parTransId="{EC9E610C-4D20-4DEA-AD3B-1A4226AE0616}" sibTransId="{657DD261-1631-46A3-88EF-36E266D51D4C}"/>
    <dgm:cxn modelId="{A7FFA459-88E6-4BF9-990E-9E839F2CA561}" srcId="{91346CAC-A78E-4DA3-B22E-CEA49EBE4226}" destId="{D9B449A0-FF94-4713-9A9A-058D7F6B71B9}" srcOrd="0" destOrd="0" parTransId="{72FECDBD-928B-4253-9CFE-B1ABEE0A78E1}" sibTransId="{2764F4CA-6CE4-44EA-8523-B18B98402A7E}"/>
    <dgm:cxn modelId="{5EA16182-5EB0-469D-97B8-874648407A71}" type="presOf" srcId="{AF1790DE-E36E-4506-8B4B-73498403BC3A}" destId="{EEBD306F-2B9A-4D2B-9193-3D815715E159}" srcOrd="1" destOrd="0" presId="urn:microsoft.com/office/officeart/2005/8/layout/list1"/>
    <dgm:cxn modelId="{3D46F8A2-3F59-4837-954E-AAE79DA32B70}" type="presOf" srcId="{246689C4-6F96-4EC5-9609-1DF9B1589526}" destId="{381A60EF-0C43-4423-B991-350FA7A2C3C7}" srcOrd="0" destOrd="0" presId="urn:microsoft.com/office/officeart/2005/8/layout/list1"/>
    <dgm:cxn modelId="{30AF3BDD-1FF6-4E22-9487-1652379D93A9}" type="presOf" srcId="{92E0BEA3-0319-4FBB-8D06-F523A0F31AFE}" destId="{EC1C5D96-D4E0-4B13-B90D-0A1CD7988876}" srcOrd="1" destOrd="0" presId="urn:microsoft.com/office/officeart/2005/8/layout/list1"/>
    <dgm:cxn modelId="{EBD775DE-C91B-4426-9596-46F59E46D4CA}" type="presOf" srcId="{246689C4-6F96-4EC5-9609-1DF9B1589526}" destId="{274FBB78-BBC1-4EBB-8038-D9338A246E2B}" srcOrd="1" destOrd="0" presId="urn:microsoft.com/office/officeart/2005/8/layout/list1"/>
    <dgm:cxn modelId="{318274EE-4E2B-439F-8459-CF07D27CCBA5}" type="presOf" srcId="{AF1790DE-E36E-4506-8B4B-73498403BC3A}" destId="{A1E54DF6-9C4C-426D-98EB-FFBF48F1924C}" srcOrd="0" destOrd="0" presId="urn:microsoft.com/office/officeart/2005/8/layout/list1"/>
    <dgm:cxn modelId="{48FB9AF0-E794-4529-A85F-670858982857}" srcId="{91346CAC-A78E-4DA3-B22E-CEA49EBE4226}" destId="{E2855558-389B-4591-8564-2A29B4C32D65}" srcOrd="1" destOrd="0" parTransId="{9FD20762-DA87-4087-803C-2ABA29AE61C3}" sibTransId="{E3CCE1FE-8395-4CE0-ADA9-5054E68F59BF}"/>
    <dgm:cxn modelId="{62F7CD19-5694-4D7A-99CA-2537122669A7}" type="presParOf" srcId="{377BF09A-222E-4937-A795-7A4258D0F5D6}" destId="{ED0E1027-549B-49E6-9D59-3B13C1AC4FD2}" srcOrd="0" destOrd="0" presId="urn:microsoft.com/office/officeart/2005/8/layout/list1"/>
    <dgm:cxn modelId="{81DDB027-77AB-415D-9AC6-2DD985505E09}" type="presParOf" srcId="{ED0E1027-549B-49E6-9D59-3B13C1AC4FD2}" destId="{F795D8E3-ADA7-4953-8642-733E088841CD}" srcOrd="0" destOrd="0" presId="urn:microsoft.com/office/officeart/2005/8/layout/list1"/>
    <dgm:cxn modelId="{EC7F8A6A-207C-4B63-B143-1D8839CF596E}" type="presParOf" srcId="{ED0E1027-549B-49E6-9D59-3B13C1AC4FD2}" destId="{46B940FC-8FA1-4568-B447-0EEB4A38217C}" srcOrd="1" destOrd="0" presId="urn:microsoft.com/office/officeart/2005/8/layout/list1"/>
    <dgm:cxn modelId="{96510E65-2D00-41C9-82F3-20EC1E74A823}" type="presParOf" srcId="{377BF09A-222E-4937-A795-7A4258D0F5D6}" destId="{E375144E-1A36-4173-80BF-99CA453AF7E6}" srcOrd="1" destOrd="0" presId="urn:microsoft.com/office/officeart/2005/8/layout/list1"/>
    <dgm:cxn modelId="{9188B53A-9108-4EE7-9B17-0BF2A66710C2}" type="presParOf" srcId="{377BF09A-222E-4937-A795-7A4258D0F5D6}" destId="{FE437422-C560-4C42-8C7A-0DA04E55B9BB}" srcOrd="2" destOrd="0" presId="urn:microsoft.com/office/officeart/2005/8/layout/list1"/>
    <dgm:cxn modelId="{F7F5F03F-BFCF-42DE-B08A-34CA765C57EF}" type="presParOf" srcId="{377BF09A-222E-4937-A795-7A4258D0F5D6}" destId="{0B9E0790-3332-4252-B645-DA100988A8BD}" srcOrd="3" destOrd="0" presId="urn:microsoft.com/office/officeart/2005/8/layout/list1"/>
    <dgm:cxn modelId="{21986AF8-AE1A-450B-A485-556083EABA75}" type="presParOf" srcId="{377BF09A-222E-4937-A795-7A4258D0F5D6}" destId="{BFEA5445-50DE-4684-987E-9F1F651A7CB1}" srcOrd="4" destOrd="0" presId="urn:microsoft.com/office/officeart/2005/8/layout/list1"/>
    <dgm:cxn modelId="{ACE7AF4F-768D-4F42-B4EB-006BB3C345BC}" type="presParOf" srcId="{BFEA5445-50DE-4684-987E-9F1F651A7CB1}" destId="{643F61F5-F617-478B-A953-7E4573D0220D}" srcOrd="0" destOrd="0" presId="urn:microsoft.com/office/officeart/2005/8/layout/list1"/>
    <dgm:cxn modelId="{B1C96812-EF5C-4AF4-AA65-F18EE217C63C}" type="presParOf" srcId="{BFEA5445-50DE-4684-987E-9F1F651A7CB1}" destId="{9CD06469-F34B-4432-ADB5-7C825FE94111}" srcOrd="1" destOrd="0" presId="urn:microsoft.com/office/officeart/2005/8/layout/list1"/>
    <dgm:cxn modelId="{B75D7977-491F-4B80-9CA8-E41FBE8F3B81}" type="presParOf" srcId="{377BF09A-222E-4937-A795-7A4258D0F5D6}" destId="{F1C435CB-0864-441B-8524-6DD2EE189DE5}" srcOrd="5" destOrd="0" presId="urn:microsoft.com/office/officeart/2005/8/layout/list1"/>
    <dgm:cxn modelId="{06A1EE85-4F55-46A2-A0F8-BACAD6E40658}" type="presParOf" srcId="{377BF09A-222E-4937-A795-7A4258D0F5D6}" destId="{C6EBB0DE-782D-4729-AC1B-AFD6DD05183B}" srcOrd="6" destOrd="0" presId="urn:microsoft.com/office/officeart/2005/8/layout/list1"/>
    <dgm:cxn modelId="{85DF5EAF-CD2A-42D0-B49C-37268A02D7A4}" type="presParOf" srcId="{377BF09A-222E-4937-A795-7A4258D0F5D6}" destId="{FFB6C9BD-743C-4271-96CE-B4DCBC77FDF8}" srcOrd="7" destOrd="0" presId="urn:microsoft.com/office/officeart/2005/8/layout/list1"/>
    <dgm:cxn modelId="{AB37BD9F-FF29-43F2-96B6-A4BDB71F18B5}" type="presParOf" srcId="{377BF09A-222E-4937-A795-7A4258D0F5D6}" destId="{6FECFA36-77DF-4D44-A0EE-86BBB75610EB}" srcOrd="8" destOrd="0" presId="urn:microsoft.com/office/officeart/2005/8/layout/list1"/>
    <dgm:cxn modelId="{6EF5CD20-4B48-4D7C-9CAE-D305BF086AFB}" type="presParOf" srcId="{6FECFA36-77DF-4D44-A0EE-86BBB75610EB}" destId="{A1E54DF6-9C4C-426D-98EB-FFBF48F1924C}" srcOrd="0" destOrd="0" presId="urn:microsoft.com/office/officeart/2005/8/layout/list1"/>
    <dgm:cxn modelId="{B3C98264-5BFE-4BC1-94BE-7BC943F91364}" type="presParOf" srcId="{6FECFA36-77DF-4D44-A0EE-86BBB75610EB}" destId="{EEBD306F-2B9A-4D2B-9193-3D815715E159}" srcOrd="1" destOrd="0" presId="urn:microsoft.com/office/officeart/2005/8/layout/list1"/>
    <dgm:cxn modelId="{B494B3A3-5168-4535-B884-60A664C8BCE1}" type="presParOf" srcId="{377BF09A-222E-4937-A795-7A4258D0F5D6}" destId="{D60276C3-8AA5-49E7-A53A-2AD0071F10C7}" srcOrd="9" destOrd="0" presId="urn:microsoft.com/office/officeart/2005/8/layout/list1"/>
    <dgm:cxn modelId="{7EF55C29-161D-4C83-B856-F3B72EF3B574}" type="presParOf" srcId="{377BF09A-222E-4937-A795-7A4258D0F5D6}" destId="{651F067F-7FD3-49A0-930F-C390710D14CC}" srcOrd="10" destOrd="0" presId="urn:microsoft.com/office/officeart/2005/8/layout/list1"/>
    <dgm:cxn modelId="{02A29A66-FED6-410F-8777-C780C7484C1A}" type="presParOf" srcId="{377BF09A-222E-4937-A795-7A4258D0F5D6}" destId="{0DBAD9B9-D831-41B3-A7AB-BA43EC772A23}" srcOrd="11" destOrd="0" presId="urn:microsoft.com/office/officeart/2005/8/layout/list1"/>
    <dgm:cxn modelId="{A144168C-5206-4C16-B23F-F7EA0FC9AA07}" type="presParOf" srcId="{377BF09A-222E-4937-A795-7A4258D0F5D6}" destId="{9FBB05F6-6B43-4838-BB56-D8204B1DFDBB}" srcOrd="12" destOrd="0" presId="urn:microsoft.com/office/officeart/2005/8/layout/list1"/>
    <dgm:cxn modelId="{C5D4FDF3-2548-41E8-9EDB-8F426D3DC4CE}" type="presParOf" srcId="{9FBB05F6-6B43-4838-BB56-D8204B1DFDBB}" destId="{2F6DCFC7-B128-4075-85AB-63906F54F199}" srcOrd="0" destOrd="0" presId="urn:microsoft.com/office/officeart/2005/8/layout/list1"/>
    <dgm:cxn modelId="{949B834D-5A26-482F-BBC3-B0C4B0A8B083}" type="presParOf" srcId="{9FBB05F6-6B43-4838-BB56-D8204B1DFDBB}" destId="{EC1C5D96-D4E0-4B13-B90D-0A1CD7988876}" srcOrd="1" destOrd="0" presId="urn:microsoft.com/office/officeart/2005/8/layout/list1"/>
    <dgm:cxn modelId="{0EA6C1ED-3D31-4179-9FF6-C3F823A14EBB}" type="presParOf" srcId="{377BF09A-222E-4937-A795-7A4258D0F5D6}" destId="{397FDA66-0FF2-46F7-8CE5-9F46C70CC2C1}" srcOrd="13" destOrd="0" presId="urn:microsoft.com/office/officeart/2005/8/layout/list1"/>
    <dgm:cxn modelId="{3039EC55-903C-4F2F-A6CD-8E61EB6DD714}" type="presParOf" srcId="{377BF09A-222E-4937-A795-7A4258D0F5D6}" destId="{F50AFCC0-5C68-4512-ACDD-23FE4FACC4F8}" srcOrd="14" destOrd="0" presId="urn:microsoft.com/office/officeart/2005/8/layout/list1"/>
    <dgm:cxn modelId="{E05B793D-4BD6-4F37-8B6A-54417344A908}" type="presParOf" srcId="{377BF09A-222E-4937-A795-7A4258D0F5D6}" destId="{6D7C75E7-980E-47BF-9C8D-00ACBC24A328}" srcOrd="15" destOrd="0" presId="urn:microsoft.com/office/officeart/2005/8/layout/list1"/>
    <dgm:cxn modelId="{18EC583D-64E2-4D39-BD46-5620654DFDF1}" type="presParOf" srcId="{377BF09A-222E-4937-A795-7A4258D0F5D6}" destId="{A95A0334-4C97-4DE8-A23B-974ACE57EEC7}" srcOrd="16" destOrd="0" presId="urn:microsoft.com/office/officeart/2005/8/layout/list1"/>
    <dgm:cxn modelId="{468F9DBA-1734-442B-AEFF-3C811C75DCA7}" type="presParOf" srcId="{A95A0334-4C97-4DE8-A23B-974ACE57EEC7}" destId="{381A60EF-0C43-4423-B991-350FA7A2C3C7}" srcOrd="0" destOrd="0" presId="urn:microsoft.com/office/officeart/2005/8/layout/list1"/>
    <dgm:cxn modelId="{49505B48-77B2-40E3-A6CF-D4F04D86EC7E}" type="presParOf" srcId="{A95A0334-4C97-4DE8-A23B-974ACE57EEC7}" destId="{274FBB78-BBC1-4EBB-8038-D9338A246E2B}" srcOrd="1" destOrd="0" presId="urn:microsoft.com/office/officeart/2005/8/layout/list1"/>
    <dgm:cxn modelId="{BBD7A50D-6071-42BF-BB9C-FB5BFFFB81F4}" type="presParOf" srcId="{377BF09A-222E-4937-A795-7A4258D0F5D6}" destId="{DA9491EB-07C2-41F2-9F49-16D65D70B9E1}" srcOrd="17" destOrd="0" presId="urn:microsoft.com/office/officeart/2005/8/layout/list1"/>
    <dgm:cxn modelId="{5D78F27C-6AD3-421A-A21B-3961055CF98A}" type="presParOf" srcId="{377BF09A-222E-4937-A795-7A4258D0F5D6}" destId="{2086B887-67F7-4A1B-BADA-8683DBD4771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3" csCatId="colorful" phldr="1"/>
      <dgm:spPr/>
      <dgm:t>
        <a:bodyPr/>
        <a:lstStyle/>
        <a:p>
          <a:endParaRPr lang="en-US"/>
        </a:p>
      </dgm:t>
    </dgm:pt>
    <dgm:pt modelId="{0B42E06C-A1B3-48D7-9A25-3AED9FB785D1}">
      <dgm:prSet phldrT="[Text]" custT="1"/>
      <dgm:spPr/>
      <dgm:t>
        <a:bodyPr/>
        <a:lstStyle/>
        <a:p>
          <a:r>
            <a:rPr lang="en-US" sz="2000" b="1" dirty="0">
              <a:latin typeface="Calibri" pitchFamily="34" charset="0"/>
              <a:cs typeface="Calibri" pitchFamily="34" charset="0"/>
            </a:rPr>
            <a:t>Database Administrator (DBA)</a:t>
          </a:r>
        </a:p>
      </dgm:t>
    </dgm:pt>
    <dgm:pt modelId="{63E4A61B-1DB3-4F89-99FA-5DD5C550215D}" type="parTrans" cxnId="{8A73E8F9-6F51-4BF3-8FAA-B0FBE5E9283F}">
      <dgm:prSet/>
      <dgm:spPr/>
      <dgm:t>
        <a:bodyPr/>
        <a:lstStyle/>
        <a:p>
          <a:endParaRPr lang="en-US"/>
        </a:p>
      </dgm:t>
    </dgm:pt>
    <dgm:pt modelId="{0F629D23-A6FB-4154-8BC6-E83CC058D4DA}" type="sibTrans" cxnId="{8A73E8F9-6F51-4BF3-8FAA-B0FBE5E9283F}">
      <dgm:prSet/>
      <dgm:spPr/>
      <dgm:t>
        <a:bodyPr/>
        <a:lstStyle/>
        <a:p>
          <a:endParaRPr lang="en-US"/>
        </a:p>
      </dgm:t>
    </dgm:pt>
    <dgm:pt modelId="{275088F3-FD73-4104-BBCD-C6FE214E0400}">
      <dgm:prSet phldrT="[Text]" custT="1"/>
      <dgm:spPr/>
      <dgm:t>
        <a:bodyPr/>
        <a:lstStyle/>
        <a:p>
          <a:r>
            <a:rPr lang="en-US" sz="2000" b="1" dirty="0">
              <a:latin typeface="Calibri" pitchFamily="34" charset="0"/>
              <a:cs typeface="Calibri" pitchFamily="34" charset="0"/>
            </a:rPr>
            <a:t>Database Designer</a:t>
          </a:r>
        </a:p>
      </dgm:t>
    </dgm:pt>
    <dgm:pt modelId="{919BBD4A-9AB4-440A-965D-4AF7261853CD}" type="parTrans" cxnId="{FA92B383-A7AD-48EF-AE5F-0B7027EDEA99}">
      <dgm:prSet/>
      <dgm:spPr/>
      <dgm:t>
        <a:bodyPr/>
        <a:lstStyle/>
        <a:p>
          <a:endParaRPr lang="en-US"/>
        </a:p>
      </dgm:t>
    </dgm:pt>
    <dgm:pt modelId="{0A35B0A5-C311-4B25-9C37-B441768F4CB9}" type="sibTrans" cxnId="{FA92B383-A7AD-48EF-AE5F-0B7027EDEA99}">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Collects the information that will be stored in the DB</a:t>
          </a:r>
        </a:p>
      </dgm:t>
    </dgm:pt>
    <dgm:pt modelId="{3CDEB135-D887-4E98-BF43-E53C6133BA39}" type="parTrans" cxnId="{066DC87B-75AD-4696-A51B-0637434442DD}">
      <dgm:prSet/>
      <dgm:spPr/>
      <dgm:t>
        <a:bodyPr/>
        <a:lstStyle/>
        <a:p>
          <a:endParaRPr lang="en-US"/>
        </a:p>
      </dgm:t>
    </dgm:pt>
    <dgm:pt modelId="{995E82AD-E584-43E9-A89F-B98C56B2B714}" type="sibTrans" cxnId="{066DC87B-75AD-4696-A51B-0637434442DD}">
      <dgm:prSet/>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Responsible for identifying the data to be stored in the DB</a:t>
          </a:r>
        </a:p>
      </dgm:t>
    </dgm:pt>
    <dgm:pt modelId="{D62DEE6F-0735-4090-8A91-8F2758A1E8CE}" type="parTrans" cxnId="{63BA9E15-2424-4EA5-9EA1-D998859D76D2}">
      <dgm:prSet/>
      <dgm:spPr/>
      <dgm:t>
        <a:bodyPr/>
        <a:lstStyle/>
        <a:p>
          <a:endParaRPr lang="en-US"/>
        </a:p>
      </dgm:t>
    </dgm:pt>
    <dgm:pt modelId="{41A99DCB-8F09-42A5-A97F-F14578AA4ABF}" type="sibTrans" cxnId="{63BA9E15-2424-4EA5-9EA1-D998859D76D2}">
      <dgm:prSet/>
      <dgm:spPr/>
      <dgm:t>
        <a:bodyPr/>
        <a:lstStyle/>
        <a:p>
          <a:endParaRPr lang="en-US"/>
        </a:p>
      </dgm:t>
    </dgm:pt>
    <dgm:pt modelId="{D2E438A6-448A-460C-88E8-F620469D77D0}">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Responsible for authorizing access to the database</a:t>
          </a:r>
        </a:p>
      </dgm:t>
    </dgm:pt>
    <dgm:pt modelId="{DBDC4C61-BDBB-436A-AC5D-0CFA4F7374E8}" type="parTrans" cxnId="{D00519FC-1AAB-40D4-A765-C6431DE4F771}">
      <dgm:prSet/>
      <dgm:spPr/>
      <dgm:t>
        <a:bodyPr/>
        <a:lstStyle/>
        <a:p>
          <a:endParaRPr lang="en-US"/>
        </a:p>
      </dgm:t>
    </dgm:pt>
    <dgm:pt modelId="{F12BF776-C323-4A27-9B95-80EB98768CF6}" type="sibTrans" cxnId="{D00519FC-1AAB-40D4-A765-C6431DE4F771}">
      <dgm:prSet/>
      <dgm:spPr/>
      <dgm:t>
        <a:bodyPr/>
        <a:lstStyle/>
        <a:p>
          <a:endParaRPr lang="en-US"/>
        </a:p>
      </dgm:t>
    </dgm:pt>
    <dgm:pt modelId="{5A401281-84AC-47B7-A42C-1A6C6A0B7626}">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Coordinating and monitoring its use</a:t>
          </a:r>
        </a:p>
      </dgm:t>
    </dgm:pt>
    <dgm:pt modelId="{1794BA3B-71FE-41C3-99E2-E36F1554C10D}" type="parTrans" cxnId="{F9DEB3C8-6879-4F99-BB47-B54ACB2A773B}">
      <dgm:prSet/>
      <dgm:spPr/>
      <dgm:t>
        <a:bodyPr/>
        <a:lstStyle/>
        <a:p>
          <a:endParaRPr lang="en-US"/>
        </a:p>
      </dgm:t>
    </dgm:pt>
    <dgm:pt modelId="{C314FFE8-7E26-4E3F-8E1F-043F7D94EFCC}" type="sibTrans" cxnId="{F9DEB3C8-6879-4F99-BB47-B54ACB2A773B}">
      <dgm:prSet/>
      <dgm:spPr/>
      <dgm:t>
        <a:bodyPr/>
        <a:lstStyle/>
        <a:p>
          <a:endParaRPr lang="en-US"/>
        </a:p>
      </dgm:t>
    </dgm:pt>
    <dgm:pt modelId="{F277B475-5692-4332-904F-607C78657E4C}">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Acquiring software and hardware resources as needed</a:t>
          </a:r>
        </a:p>
      </dgm:t>
    </dgm:pt>
    <dgm:pt modelId="{F5974F3D-34F9-4DA0-865C-E89FE64AE70B}" type="parTrans" cxnId="{16401039-663C-4834-809B-B097A041FE38}">
      <dgm:prSet/>
      <dgm:spPr/>
      <dgm:t>
        <a:bodyPr/>
        <a:lstStyle/>
        <a:p>
          <a:endParaRPr lang="en-US"/>
        </a:p>
      </dgm:t>
    </dgm:pt>
    <dgm:pt modelId="{C4CBE7E5-8B1A-4B56-B418-04CC9B3EE7D3}" type="sibTrans" cxnId="{16401039-663C-4834-809B-B097A041FE38}">
      <dgm:prSet/>
      <dgm:spPr/>
      <dgm:t>
        <a:bodyPr/>
        <a:lstStyle/>
        <a:p>
          <a:endParaRPr lang="en-US"/>
        </a:p>
      </dgm:t>
    </dgm:pt>
    <dgm:pt modelId="{685A9B06-9E15-44F7-AF7D-E0B5D3D667BE}">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Accountable for problems such as breach of security or poor system response time</a:t>
          </a:r>
        </a:p>
      </dgm:t>
    </dgm:pt>
    <dgm:pt modelId="{D62AC732-1538-4B0A-B0E0-03E3E472104E}" type="parTrans" cxnId="{D4BE4627-5F59-4A88-A086-6ECA468AF146}">
      <dgm:prSet/>
      <dgm:spPr/>
      <dgm:t>
        <a:bodyPr/>
        <a:lstStyle/>
        <a:p>
          <a:endParaRPr lang="en-US"/>
        </a:p>
      </dgm:t>
    </dgm:pt>
    <dgm:pt modelId="{935C790F-FCBF-4B6B-8AC1-BDEF3341313D}" type="sibTrans" cxnId="{D4BE4627-5F59-4A88-A086-6ECA468AF146}">
      <dgm:prSet/>
      <dgm:spPr/>
      <dgm:t>
        <a:bodyPr/>
        <a:lstStyle/>
        <a:p>
          <a:endParaRPr lang="en-US"/>
        </a:p>
      </dgm:t>
    </dgm:pt>
    <dgm:pt modelId="{AECF0E62-07DA-4131-8B39-68E155A6A10A}">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Choosing appropriate structures to represent and store data</a:t>
          </a:r>
        </a:p>
      </dgm:t>
    </dgm:pt>
    <dgm:pt modelId="{87AB62B3-8B6E-4705-BCBB-A46F0A800D23}" type="parTrans" cxnId="{B724195C-C3FB-429B-901E-CD317930E7F3}">
      <dgm:prSet/>
      <dgm:spPr/>
      <dgm:t>
        <a:bodyPr/>
        <a:lstStyle/>
        <a:p>
          <a:endParaRPr lang="en-US"/>
        </a:p>
      </dgm:t>
    </dgm:pt>
    <dgm:pt modelId="{28F3A777-8799-4AB3-B2E3-DF5C9630B2CA}" type="sibTrans" cxnId="{B724195C-C3FB-429B-901E-CD317930E7F3}">
      <dgm:prSet/>
      <dgm:spPr/>
      <dgm:t>
        <a:bodyPr/>
        <a:lstStyle/>
        <a:p>
          <a:endParaRPr lang="en-US"/>
        </a:p>
      </dgm:t>
    </dgm:pt>
    <dgm:pt modelId="{730E617C-B94D-4DBB-B9E2-6E57444F0F22}">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Communicate with all prospective DB users, in order to understand their requirements</a:t>
          </a:r>
        </a:p>
      </dgm:t>
    </dgm:pt>
    <dgm:pt modelId="{0E3A3C06-46FD-42EC-8DE1-21BFA73F4252}" type="parTrans" cxnId="{CC068ED9-9CBE-4C09-99DC-86AA2E615C75}">
      <dgm:prSet/>
      <dgm:spPr/>
      <dgm:t>
        <a:bodyPr/>
        <a:lstStyle/>
        <a:p>
          <a:endParaRPr lang="en-US"/>
        </a:p>
      </dgm:t>
    </dgm:pt>
    <dgm:pt modelId="{BE53A488-5BA3-40DE-9DF0-064A51A0AF2D}" type="sibTrans" cxnId="{CC068ED9-9CBE-4C09-99DC-86AA2E615C75}">
      <dgm:prSet/>
      <dgm:spPr/>
      <dgm:t>
        <a:bodyPr/>
        <a:lstStyle/>
        <a:p>
          <a:endParaRPr lang="en-US"/>
        </a:p>
      </dgm:t>
    </dgm:pt>
    <dgm:pt modelId="{367232BC-B952-4254-AFA6-3E9A7EE12A42}">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To come up with a design that meets the requirements</a:t>
          </a:r>
          <a:endParaRPr lang="en-US" sz="1800" dirty="0">
            <a:latin typeface="Calibri" pitchFamily="34" charset="0"/>
            <a:cs typeface="Calibri" pitchFamily="34" charset="0"/>
          </a:endParaRPr>
        </a:p>
      </dgm:t>
    </dgm:pt>
    <dgm:pt modelId="{93131A21-771D-45D0-851C-0C61B60B24D8}" type="parTrans" cxnId="{0DFC3342-53D7-49FC-8B56-590264B18A94}">
      <dgm:prSet/>
      <dgm:spPr/>
      <dgm:t>
        <a:bodyPr/>
        <a:lstStyle/>
        <a:p>
          <a:endParaRPr lang="en-US"/>
        </a:p>
      </dgm:t>
    </dgm:pt>
    <dgm:pt modelId="{1F63BC37-05C6-4D09-8516-B4563F0F763B}" type="sibTrans" cxnId="{0DFC3342-53D7-49FC-8B56-590264B18A94}">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2"/>
      <dgm:spPr/>
    </dgm:pt>
    <dgm:pt modelId="{D8815EEF-E9C4-475D-A970-0FBE57B256A3}" type="pres">
      <dgm:prSet presAssocID="{0B42E06C-A1B3-48D7-9A25-3AED9FB785D1}" presName="parentText" presStyleLbl="node1" presStyleIdx="0" presStyleCnt="2">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2">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2"/>
      <dgm:spPr/>
    </dgm:pt>
    <dgm:pt modelId="{5395A427-A60F-4F4F-969D-04AC2D0CFDEB}" type="pres">
      <dgm:prSet presAssocID="{275088F3-FD73-4104-BBCD-C6FE214E0400}" presName="parentText" presStyleLbl="node1" presStyleIdx="1" presStyleCnt="2">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2">
        <dgm:presLayoutVars>
          <dgm:bulletEnabled val="1"/>
        </dgm:presLayoutVars>
      </dgm:prSet>
      <dgm:spPr/>
    </dgm:pt>
  </dgm:ptLst>
  <dgm:cxnLst>
    <dgm:cxn modelId="{63BA9E15-2424-4EA5-9EA1-D998859D76D2}" srcId="{275088F3-FD73-4104-BBCD-C6FE214E0400}" destId="{15B56A10-C47D-4965-B218-63412241D4C1}" srcOrd="0" destOrd="0" parTransId="{D62DEE6F-0735-4090-8A91-8F2758A1E8CE}" sibTransId="{41A99DCB-8F09-42A5-A97F-F14578AA4ABF}"/>
    <dgm:cxn modelId="{0948B21B-2885-4447-883B-5CF1BDC68DC2}" type="presOf" srcId="{954AB44B-3D61-4133-AC00-466AFF18E51C}" destId="{5F8B0E50-DECC-4A7E-A46E-113C91AAFE14}" srcOrd="0" destOrd="0" presId="urn:microsoft.com/office/officeart/2005/8/layout/list1"/>
    <dgm:cxn modelId="{D4BE4627-5F59-4A88-A086-6ECA468AF146}" srcId="{0B42E06C-A1B3-48D7-9A25-3AED9FB785D1}" destId="{685A9B06-9E15-44F7-AF7D-E0B5D3D667BE}" srcOrd="4" destOrd="0" parTransId="{D62AC732-1538-4B0A-B0E0-03E3E472104E}" sibTransId="{935C790F-FCBF-4B6B-8AC1-BDEF3341313D}"/>
    <dgm:cxn modelId="{59017C32-990E-4566-8C24-9DDC92875DA4}" type="presOf" srcId="{0B42E06C-A1B3-48D7-9A25-3AED9FB785D1}" destId="{D8815EEF-E9C4-475D-A970-0FBE57B256A3}" srcOrd="1" destOrd="0" presId="urn:microsoft.com/office/officeart/2005/8/layout/list1"/>
    <dgm:cxn modelId="{16401039-663C-4834-809B-B097A041FE38}" srcId="{0B42E06C-A1B3-48D7-9A25-3AED9FB785D1}" destId="{F277B475-5692-4332-904F-607C78657E4C}" srcOrd="3" destOrd="0" parTransId="{F5974F3D-34F9-4DA0-865C-E89FE64AE70B}" sibTransId="{C4CBE7E5-8B1A-4B56-B418-04CC9B3EE7D3}"/>
    <dgm:cxn modelId="{3FE2ED3F-BFD3-4925-A85E-910A880E6349}" type="presOf" srcId="{D2E438A6-448A-460C-88E8-F620469D77D0}" destId="{5F8B0E50-DECC-4A7E-A46E-113C91AAFE14}" srcOrd="0" destOrd="1" presId="urn:microsoft.com/office/officeart/2005/8/layout/list1"/>
    <dgm:cxn modelId="{B724195C-C3FB-429B-901E-CD317930E7F3}" srcId="{275088F3-FD73-4104-BBCD-C6FE214E0400}" destId="{AECF0E62-07DA-4131-8B39-68E155A6A10A}" srcOrd="1" destOrd="0" parTransId="{87AB62B3-8B6E-4705-BCBB-A46F0A800D23}" sibTransId="{28F3A777-8799-4AB3-B2E3-DF5C9630B2CA}"/>
    <dgm:cxn modelId="{0DFC3342-53D7-49FC-8B56-590264B18A94}" srcId="{275088F3-FD73-4104-BBCD-C6FE214E0400}" destId="{367232BC-B952-4254-AFA6-3E9A7EE12A42}" srcOrd="3" destOrd="0" parTransId="{93131A21-771D-45D0-851C-0C61B60B24D8}" sibTransId="{1F63BC37-05C6-4D09-8516-B4563F0F763B}"/>
    <dgm:cxn modelId="{5ED0BC48-17ED-4FD1-B498-7FED92CD1EE0}" type="presOf" srcId="{15B56A10-C47D-4965-B218-63412241D4C1}" destId="{8DC4B880-6737-41E9-958C-8E33EF46D5F8}" srcOrd="0" destOrd="0" presId="urn:microsoft.com/office/officeart/2005/8/layout/list1"/>
    <dgm:cxn modelId="{CC3B836B-588F-4AE9-9208-28FAD1C3AEC1}" type="presOf" srcId="{275088F3-FD73-4104-BBCD-C6FE214E0400}" destId="{5395A427-A60F-4F4F-969D-04AC2D0CFDEB}" srcOrd="1" destOrd="0" presId="urn:microsoft.com/office/officeart/2005/8/layout/list1"/>
    <dgm:cxn modelId="{E7B1816F-5D1A-4C15-8A2D-793CC405E2F1}" type="presOf" srcId="{685A9B06-9E15-44F7-AF7D-E0B5D3D667BE}" destId="{5F8B0E50-DECC-4A7E-A46E-113C91AAFE14}" srcOrd="0" destOrd="4"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FA92B383-A7AD-48EF-AE5F-0B7027EDEA99}" srcId="{304B30CD-3BA8-4D2C-8929-DF5230D332B6}" destId="{275088F3-FD73-4104-BBCD-C6FE214E0400}" srcOrd="1" destOrd="0" parTransId="{919BBD4A-9AB4-440A-965D-4AF7261853CD}" sibTransId="{0A35B0A5-C311-4B25-9C37-B441768F4CB9}"/>
    <dgm:cxn modelId="{9C2F31A1-64F4-4ADA-8A9E-0177AF4CD688}" type="presOf" srcId="{304B30CD-3BA8-4D2C-8929-DF5230D332B6}" destId="{0A807732-00C6-4E5E-911B-A6F76F441E4E}" srcOrd="0" destOrd="0" presId="urn:microsoft.com/office/officeart/2005/8/layout/list1"/>
    <dgm:cxn modelId="{0FD776A2-B162-4426-B08F-C2DC22C3B84E}" type="presOf" srcId="{5A401281-84AC-47B7-A42C-1A6C6A0B7626}" destId="{5F8B0E50-DECC-4A7E-A46E-113C91AAFE14}" srcOrd="0" destOrd="2" presId="urn:microsoft.com/office/officeart/2005/8/layout/list1"/>
    <dgm:cxn modelId="{499AC3B9-D771-43A8-891B-E312D72AB0B9}" type="presOf" srcId="{AECF0E62-07DA-4131-8B39-68E155A6A10A}" destId="{8DC4B880-6737-41E9-958C-8E33EF46D5F8}" srcOrd="0" destOrd="1" presId="urn:microsoft.com/office/officeart/2005/8/layout/list1"/>
    <dgm:cxn modelId="{F9DEB3C8-6879-4F99-BB47-B54ACB2A773B}" srcId="{0B42E06C-A1B3-48D7-9A25-3AED9FB785D1}" destId="{5A401281-84AC-47B7-A42C-1A6C6A0B7626}" srcOrd="2" destOrd="0" parTransId="{1794BA3B-71FE-41C3-99E2-E36F1554C10D}" sibTransId="{C314FFE8-7E26-4E3F-8E1F-043F7D94EFCC}"/>
    <dgm:cxn modelId="{ED2D08CB-DCE0-43F6-A3D7-62E4132642B1}" type="presOf" srcId="{730E617C-B94D-4DBB-B9E2-6E57444F0F22}" destId="{8DC4B880-6737-41E9-958C-8E33EF46D5F8}" srcOrd="0" destOrd="2" presId="urn:microsoft.com/office/officeart/2005/8/layout/list1"/>
    <dgm:cxn modelId="{AEA4F5D8-E4CF-4ED5-870C-9295E16A2C2A}" type="presOf" srcId="{F277B475-5692-4332-904F-607C78657E4C}" destId="{5F8B0E50-DECC-4A7E-A46E-113C91AAFE14}" srcOrd="0" destOrd="3" presId="urn:microsoft.com/office/officeart/2005/8/layout/list1"/>
    <dgm:cxn modelId="{CC068ED9-9CBE-4C09-99DC-86AA2E615C75}" srcId="{275088F3-FD73-4104-BBCD-C6FE214E0400}" destId="{730E617C-B94D-4DBB-B9E2-6E57444F0F22}" srcOrd="2" destOrd="0" parTransId="{0E3A3C06-46FD-42EC-8DE1-21BFA73F4252}" sibTransId="{BE53A488-5BA3-40DE-9DF0-064A51A0AF2D}"/>
    <dgm:cxn modelId="{4728CEE7-74A9-49B0-978A-E1416D3019B0}" type="presOf" srcId="{0B42E06C-A1B3-48D7-9A25-3AED9FB785D1}" destId="{F0AFF909-226B-4EF5-8D95-F4C97BC1E02A}" srcOrd="0" destOrd="0" presId="urn:microsoft.com/office/officeart/2005/8/layout/list1"/>
    <dgm:cxn modelId="{A80287EF-A0ED-4338-B2FD-55774A623253}" type="presOf" srcId="{275088F3-FD73-4104-BBCD-C6FE214E0400}" destId="{47486FD6-484A-4D85-9CB6-90D65D97FB36}" srcOrd="0" destOrd="0" presId="urn:microsoft.com/office/officeart/2005/8/layout/list1"/>
    <dgm:cxn modelId="{CD4D0DF5-DD62-4A28-80FB-A069B8420919}" type="presOf" srcId="{367232BC-B952-4254-AFA6-3E9A7EE12A42}" destId="{8DC4B880-6737-41E9-958C-8E33EF46D5F8}" srcOrd="0" destOrd="3" presId="urn:microsoft.com/office/officeart/2005/8/layout/list1"/>
    <dgm:cxn modelId="{8A73E8F9-6F51-4BF3-8FAA-B0FBE5E9283F}" srcId="{304B30CD-3BA8-4D2C-8929-DF5230D332B6}" destId="{0B42E06C-A1B3-48D7-9A25-3AED9FB785D1}" srcOrd="0" destOrd="0" parTransId="{63E4A61B-1DB3-4F89-99FA-5DD5C550215D}" sibTransId="{0F629D23-A6FB-4154-8BC6-E83CC058D4DA}"/>
    <dgm:cxn modelId="{D00519FC-1AAB-40D4-A765-C6431DE4F771}" srcId="{0B42E06C-A1B3-48D7-9A25-3AED9FB785D1}" destId="{D2E438A6-448A-460C-88E8-F620469D77D0}" srcOrd="1" destOrd="0" parTransId="{DBDC4C61-BDBB-436A-AC5D-0CFA4F7374E8}" sibTransId="{F12BF776-C323-4A27-9B95-80EB98768CF6}"/>
    <dgm:cxn modelId="{461F995C-52EE-4733-A2DE-27D8512C3139}" type="presParOf" srcId="{0A807732-00C6-4E5E-911B-A6F76F441E4E}" destId="{2F2ADDF7-5497-4730-91DE-E6E853F1FEEF}" srcOrd="0" destOrd="0" presId="urn:microsoft.com/office/officeart/2005/8/layout/list1"/>
    <dgm:cxn modelId="{2771B662-3DF4-41D3-8B3C-49D0D5299C64}" type="presParOf" srcId="{2F2ADDF7-5497-4730-91DE-E6E853F1FEEF}" destId="{F0AFF909-226B-4EF5-8D95-F4C97BC1E02A}" srcOrd="0" destOrd="0" presId="urn:microsoft.com/office/officeart/2005/8/layout/list1"/>
    <dgm:cxn modelId="{B06F5FA4-5153-4946-8389-F55303A40FD4}" type="presParOf" srcId="{2F2ADDF7-5497-4730-91DE-E6E853F1FEEF}" destId="{D8815EEF-E9C4-475D-A970-0FBE57B256A3}" srcOrd="1" destOrd="0" presId="urn:microsoft.com/office/officeart/2005/8/layout/list1"/>
    <dgm:cxn modelId="{6C2F410D-5DCF-40F4-A70E-BE698BD21CED}" type="presParOf" srcId="{0A807732-00C6-4E5E-911B-A6F76F441E4E}" destId="{76FC94D9-3208-439C-A63E-D27D71A45C0D}" srcOrd="1" destOrd="0" presId="urn:microsoft.com/office/officeart/2005/8/layout/list1"/>
    <dgm:cxn modelId="{9A029D71-BA29-4FEB-81CF-9824AD7601FF}" type="presParOf" srcId="{0A807732-00C6-4E5E-911B-A6F76F441E4E}" destId="{5F8B0E50-DECC-4A7E-A46E-113C91AAFE14}" srcOrd="2" destOrd="0" presId="urn:microsoft.com/office/officeart/2005/8/layout/list1"/>
    <dgm:cxn modelId="{A06D5F0E-C663-4D36-83C1-0DF1F92DB9CD}" type="presParOf" srcId="{0A807732-00C6-4E5E-911B-A6F76F441E4E}" destId="{08587B01-25D5-451E-BC18-60B04AFD5367}" srcOrd="3" destOrd="0" presId="urn:microsoft.com/office/officeart/2005/8/layout/list1"/>
    <dgm:cxn modelId="{F02D47B4-F680-44C8-828B-E3E511BBB7AD}" type="presParOf" srcId="{0A807732-00C6-4E5E-911B-A6F76F441E4E}" destId="{C3941E73-59DF-4947-A40C-DDF97525D13A}" srcOrd="4" destOrd="0" presId="urn:microsoft.com/office/officeart/2005/8/layout/list1"/>
    <dgm:cxn modelId="{0DE279FE-D2A3-4A3C-B5F2-4079CB7375C9}" type="presParOf" srcId="{C3941E73-59DF-4947-A40C-DDF97525D13A}" destId="{47486FD6-484A-4D85-9CB6-90D65D97FB36}" srcOrd="0" destOrd="0" presId="urn:microsoft.com/office/officeart/2005/8/layout/list1"/>
    <dgm:cxn modelId="{E445D021-E440-47FF-A06C-174E6D04C0BE}" type="presParOf" srcId="{C3941E73-59DF-4947-A40C-DDF97525D13A}" destId="{5395A427-A60F-4F4F-969D-04AC2D0CFDEB}" srcOrd="1" destOrd="0" presId="urn:microsoft.com/office/officeart/2005/8/layout/list1"/>
    <dgm:cxn modelId="{621E776B-489E-4AAE-9369-DE6D91524542}" type="presParOf" srcId="{0A807732-00C6-4E5E-911B-A6F76F441E4E}" destId="{8EF1C548-5960-4AC1-A6DC-AD70AFD0AD0B}" srcOrd="5" destOrd="0" presId="urn:microsoft.com/office/officeart/2005/8/layout/list1"/>
    <dgm:cxn modelId="{97395AD4-5E9D-4727-81D2-7B745461138E}" type="presParOf" srcId="{0A807732-00C6-4E5E-911B-A6F76F441E4E}" destId="{8DC4B880-6737-41E9-958C-8E33EF46D5F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4B30CD-3BA8-4D2C-8929-DF5230D332B6}"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15B56A10-C47D-4965-B218-63412241D4C1}">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Design and implement the DBMS modules and interfaces as a software package.</a:t>
          </a:r>
        </a:p>
      </dgm:t>
    </dgm:pt>
    <dgm:pt modelId="{275088F3-FD73-4104-BBCD-C6FE214E0400}">
      <dgm:prSet phldrT="[Text]" custT="1"/>
      <dgm:spPr/>
      <dgm:t>
        <a:bodyPr/>
        <a:lstStyle/>
        <a:p>
          <a:r>
            <a:rPr lang="en-US" sz="2000" b="1" dirty="0">
              <a:latin typeface="Calibri" pitchFamily="34" charset="0"/>
              <a:cs typeface="Calibri" pitchFamily="34" charset="0"/>
            </a:rPr>
            <a:t>DBMS Designers and Implementers</a:t>
          </a:r>
        </a:p>
      </dgm:t>
    </dgm:pt>
    <dgm:pt modelId="{0A35B0A5-C311-4B25-9C37-B441768F4CB9}" type="sibTrans" cxnId="{FA92B383-A7AD-48EF-AE5F-0B7027EDEA99}">
      <dgm:prSet/>
      <dgm:spPr/>
      <dgm:t>
        <a:bodyPr/>
        <a:lstStyle/>
        <a:p>
          <a:endParaRPr lang="en-US"/>
        </a:p>
      </dgm:t>
    </dgm:pt>
    <dgm:pt modelId="{919BBD4A-9AB4-440A-965D-4AF7261853CD}" type="parTrans" cxnId="{FA92B383-A7AD-48EF-AE5F-0B7027EDEA99}">
      <dgm:prSet/>
      <dgm:spPr/>
      <dgm:t>
        <a:bodyPr/>
        <a:lstStyle/>
        <a:p>
          <a:endParaRPr lang="en-US"/>
        </a:p>
      </dgm:t>
    </dgm:pt>
    <dgm:pt modelId="{41A99DCB-8F09-42A5-A97F-F14578AA4ABF}" type="sibTrans" cxnId="{63BA9E15-2424-4EA5-9EA1-D998859D76D2}">
      <dgm:prSet/>
      <dgm:spPr/>
      <dgm:t>
        <a:bodyPr/>
        <a:lstStyle/>
        <a:p>
          <a:endParaRPr lang="en-US"/>
        </a:p>
      </dgm:t>
    </dgm:pt>
    <dgm:pt modelId="{D62DEE6F-0735-4090-8A91-8F2758A1E8CE}" type="parTrans" cxnId="{63BA9E15-2424-4EA5-9EA1-D998859D76D2}">
      <dgm:prSet/>
      <dgm:spPr/>
      <dgm:t>
        <a:bodyPr/>
        <a:lstStyle/>
        <a:p>
          <a:endParaRPr lang="en-US"/>
        </a:p>
      </dgm:t>
    </dgm:pt>
    <dgm:pt modelId="{954AB44B-3D61-4133-AC00-466AFF18E51C}">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Determine the requirements of end users</a:t>
          </a:r>
        </a:p>
      </dgm:t>
    </dgm:pt>
    <dgm:pt modelId="{0B42E06C-A1B3-48D7-9A25-3AED9FB785D1}">
      <dgm:prSet phldrT="[Text]" custT="1"/>
      <dgm:spPr/>
      <dgm:t>
        <a:bodyPr/>
        <a:lstStyle/>
        <a:p>
          <a:r>
            <a:rPr lang="en-US" sz="2000" b="1" dirty="0">
              <a:latin typeface="Calibri" pitchFamily="34" charset="0"/>
              <a:cs typeface="Calibri" pitchFamily="34" charset="0"/>
            </a:rPr>
            <a:t>System Analysts and Application Programmers</a:t>
          </a:r>
        </a:p>
      </dgm:t>
    </dgm:pt>
    <dgm:pt modelId="{0F629D23-A6FB-4154-8BC6-E83CC058D4DA}" type="sibTrans" cxnId="{8A73E8F9-6F51-4BF3-8FAA-B0FBE5E9283F}">
      <dgm:prSet/>
      <dgm:spPr/>
      <dgm:t>
        <a:bodyPr/>
        <a:lstStyle/>
        <a:p>
          <a:endParaRPr lang="en-US"/>
        </a:p>
      </dgm:t>
    </dgm:pt>
    <dgm:pt modelId="{63E4A61B-1DB3-4F89-99FA-5DD5C550215D}" type="parTrans" cxnId="{8A73E8F9-6F51-4BF3-8FAA-B0FBE5E9283F}">
      <dgm:prSet/>
      <dgm:spPr/>
      <dgm:t>
        <a:bodyPr/>
        <a:lstStyle/>
        <a:p>
          <a:endParaRPr lang="en-US"/>
        </a:p>
      </dgm:t>
    </dgm:pt>
    <dgm:pt modelId="{995E82AD-E584-43E9-A89F-B98C56B2B714}" type="sibTrans" cxnId="{066DC87B-75AD-4696-A51B-0637434442DD}">
      <dgm:prSet/>
      <dgm:spPr/>
      <dgm:t>
        <a:bodyPr/>
        <a:lstStyle/>
        <a:p>
          <a:endParaRPr lang="en-US"/>
        </a:p>
      </dgm:t>
    </dgm:pt>
    <dgm:pt modelId="{3CDEB135-D887-4E98-BF43-E53C6133BA39}" type="parTrans" cxnId="{066DC87B-75AD-4696-A51B-0637434442DD}">
      <dgm:prSet/>
      <dgm:spPr/>
      <dgm:t>
        <a:bodyPr/>
        <a:lstStyle/>
        <a:p>
          <a:endParaRPr lang="en-US"/>
        </a:p>
      </dgm:t>
    </dgm:pt>
    <dgm:pt modelId="{99C229D2-8712-4170-B167-C0F0B7E17D9B}">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invokes an application to interact with the system, or writes a query for easy retrieval, modification, or deletion of data.</a:t>
          </a:r>
        </a:p>
      </dgm:t>
    </dgm:pt>
    <dgm:pt modelId="{A01BF80B-0EB8-4497-94CE-66159EAFBE6E}">
      <dgm:prSet phldrT="[Text]" custT="1"/>
      <dgm:spPr/>
      <dgm:t>
        <a:bodyPr/>
        <a:lstStyle/>
        <a:p>
          <a:r>
            <a:rPr lang="en-US" sz="2000" b="1" dirty="0">
              <a:latin typeface="Calibri" pitchFamily="34" charset="0"/>
              <a:cs typeface="Calibri" pitchFamily="34" charset="0"/>
            </a:rPr>
            <a:t>End User</a:t>
          </a:r>
        </a:p>
      </dgm:t>
    </dgm:pt>
    <dgm:pt modelId="{E365473E-4788-479B-8AFC-83FFD7CCEB89}" type="sibTrans" cxnId="{D6BD3248-E732-4735-938E-F76743DC4E54}">
      <dgm:prSet/>
      <dgm:spPr/>
      <dgm:t>
        <a:bodyPr/>
        <a:lstStyle/>
        <a:p>
          <a:endParaRPr lang="en-US"/>
        </a:p>
      </dgm:t>
    </dgm:pt>
    <dgm:pt modelId="{E22F8156-70AC-42FA-88F7-B2A44C5C03CE}" type="parTrans" cxnId="{D6BD3248-E732-4735-938E-F76743DC4E54}">
      <dgm:prSet/>
      <dgm:spPr/>
      <dgm:t>
        <a:bodyPr/>
        <a:lstStyle/>
        <a:p>
          <a:endParaRPr lang="en-US"/>
        </a:p>
      </dgm:t>
    </dgm:pt>
    <dgm:pt modelId="{A5822192-EAD8-4545-9207-987D94B82BD4}" type="sibTrans" cxnId="{07D8D6CD-903D-4FBF-9DCF-036477BBF283}">
      <dgm:prSet/>
      <dgm:spPr/>
      <dgm:t>
        <a:bodyPr/>
        <a:lstStyle/>
        <a:p>
          <a:endParaRPr lang="en-US"/>
        </a:p>
      </dgm:t>
    </dgm:pt>
    <dgm:pt modelId="{B82004D2-6854-4D6C-B447-06402214C44A}" type="parTrans" cxnId="{07D8D6CD-903D-4FBF-9DCF-036477BBF283}">
      <dgm:prSet/>
      <dgm:spPr/>
      <dgm:t>
        <a:bodyPr/>
        <a:lstStyle/>
        <a:p>
          <a:endParaRPr lang="en-US"/>
        </a:p>
      </dgm:t>
    </dgm:pt>
    <dgm:pt modelId="{298C6F8F-77DE-48B3-AB57-26F811623119}">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Develop specifications for pre-determined transactions that meet these requirements</a:t>
          </a:r>
        </a:p>
      </dgm:t>
    </dgm:pt>
    <dgm:pt modelId="{5EE830FF-F686-4DA6-9111-39CC720F0B6C}" type="parTrans" cxnId="{E1480D64-2F37-46EA-B74B-BBA60F769C7E}">
      <dgm:prSet/>
      <dgm:spPr/>
      <dgm:t>
        <a:bodyPr/>
        <a:lstStyle/>
        <a:p>
          <a:endParaRPr lang="en-US"/>
        </a:p>
      </dgm:t>
    </dgm:pt>
    <dgm:pt modelId="{92D81542-D2EB-43E0-A103-00D1E89BFE90}" type="sibTrans" cxnId="{E1480D64-2F37-46EA-B74B-BBA60F769C7E}">
      <dgm:prSet/>
      <dgm:spPr/>
      <dgm:t>
        <a:bodyPr/>
        <a:lstStyle/>
        <a:p>
          <a:endParaRPr lang="en-US"/>
        </a:p>
      </dgm:t>
    </dgm:pt>
    <dgm:pt modelId="{EA5A7C38-EB08-473F-9EC5-99C836407678}">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Implement these specifications as programs</a:t>
          </a:r>
        </a:p>
      </dgm:t>
    </dgm:pt>
    <dgm:pt modelId="{CB500D45-1468-4D37-94E2-BCF6B4880F2B}" type="parTrans" cxnId="{FF2FA813-89F1-4132-9882-69AB57B25EA9}">
      <dgm:prSet/>
      <dgm:spPr/>
      <dgm:t>
        <a:bodyPr/>
        <a:lstStyle/>
        <a:p>
          <a:endParaRPr lang="en-US"/>
        </a:p>
      </dgm:t>
    </dgm:pt>
    <dgm:pt modelId="{E1FC7ED0-9DDA-4809-8A9B-3D363CD0C610}" type="sibTrans" cxnId="{FF2FA813-89F1-4132-9882-69AB57B25EA9}">
      <dgm:prSet/>
      <dgm:spPr/>
      <dgm:t>
        <a:bodyPr/>
        <a:lstStyle/>
        <a:p>
          <a:endParaRPr lang="en-US"/>
        </a:p>
      </dgm:t>
    </dgm:pt>
    <dgm:pt modelId="{DDD17A8A-E814-4D41-8AFB-FF2068F2DA22}">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Test, debug, document, and maintain these pre-determined transactions</a:t>
          </a:r>
        </a:p>
      </dgm:t>
    </dgm:pt>
    <dgm:pt modelId="{3F443B49-E658-48CB-A483-03EA0B60A9AC}" type="parTrans" cxnId="{D8CD6AE1-FC5F-46E4-988E-5028BBF5E308}">
      <dgm:prSet/>
      <dgm:spPr/>
      <dgm:t>
        <a:bodyPr/>
        <a:lstStyle/>
        <a:p>
          <a:endParaRPr lang="en-US"/>
        </a:p>
      </dgm:t>
    </dgm:pt>
    <dgm:pt modelId="{0167CA7E-6DA4-4AB1-86A1-30DE682565D7}" type="sibTrans" cxnId="{D8CD6AE1-FC5F-46E4-988E-5028BBF5E308}">
      <dgm:prSet/>
      <dgm:spPr/>
      <dgm:t>
        <a:bodyPr/>
        <a:lstStyle/>
        <a:p>
          <a:endParaRPr lang="en-US"/>
        </a:p>
      </dgm:t>
    </dgm:pt>
    <dgm:pt modelId="{ADAD99F9-9DF7-450A-A5EE-DCC37639B095}">
      <dgm:prSet custT="1"/>
      <dgm:spPr>
        <a:solidFill>
          <a:schemeClr val="lt1">
            <a:hueOff val="0"/>
            <a:satOff val="0"/>
            <a:lumOff val="0"/>
            <a:alpha val="0"/>
          </a:schemeClr>
        </a:solidFill>
      </dgm:spPr>
      <dgm:t>
        <a:bodyPr/>
        <a:lstStyle/>
        <a:p>
          <a:r>
            <a:rPr lang="en-US" sz="2000" dirty="0">
              <a:latin typeface="Calibri" pitchFamily="34" charset="0"/>
              <a:cs typeface="Calibri" pitchFamily="34" charset="0"/>
            </a:rPr>
            <a:t>Design, development, and operation of the DBMS software and system environment</a:t>
          </a:r>
        </a:p>
      </dgm:t>
    </dgm:pt>
    <dgm:pt modelId="{BC7C66F2-92AC-48D7-9B05-3481B1E79E50}" type="parTrans" cxnId="{7256274C-EAE2-47E0-B337-BF57E079E3F1}">
      <dgm:prSet/>
      <dgm:spPr/>
      <dgm:t>
        <a:bodyPr/>
        <a:lstStyle/>
        <a:p>
          <a:endParaRPr lang="en-US"/>
        </a:p>
      </dgm:t>
    </dgm:pt>
    <dgm:pt modelId="{C760EA58-4FB9-4ED3-9F6E-430965E34169}" type="sibTrans" cxnId="{7256274C-EAE2-47E0-B337-BF57E079E3F1}">
      <dgm:prSet/>
      <dgm:spPr/>
      <dgm:t>
        <a:bodyPr/>
        <a:lstStyle/>
        <a:p>
          <a:endParaRPr lang="en-US"/>
        </a:p>
      </dgm:t>
    </dgm:pt>
    <dgm:pt modelId="{0A807732-00C6-4E5E-911B-A6F76F441E4E}" type="pres">
      <dgm:prSet presAssocID="{304B30CD-3BA8-4D2C-8929-DF5230D332B6}" presName="linear" presStyleCnt="0">
        <dgm:presLayoutVars>
          <dgm:dir/>
          <dgm:animLvl val="lvl"/>
          <dgm:resizeHandles val="exact"/>
        </dgm:presLayoutVars>
      </dgm:prSet>
      <dgm:spPr/>
    </dgm:pt>
    <dgm:pt modelId="{2F2ADDF7-5497-4730-91DE-E6E853F1FEEF}" type="pres">
      <dgm:prSet presAssocID="{0B42E06C-A1B3-48D7-9A25-3AED9FB785D1}" presName="parentLin" presStyleCnt="0"/>
      <dgm:spPr/>
    </dgm:pt>
    <dgm:pt modelId="{F0AFF909-226B-4EF5-8D95-F4C97BC1E02A}" type="pres">
      <dgm:prSet presAssocID="{0B42E06C-A1B3-48D7-9A25-3AED9FB785D1}" presName="parentLeftMargin" presStyleLbl="node1" presStyleIdx="0" presStyleCnt="3"/>
      <dgm:spPr/>
    </dgm:pt>
    <dgm:pt modelId="{D8815EEF-E9C4-475D-A970-0FBE57B256A3}" type="pres">
      <dgm:prSet presAssocID="{0B42E06C-A1B3-48D7-9A25-3AED9FB785D1}" presName="parentText" presStyleLbl="node1" presStyleIdx="0" presStyleCnt="3" custScaleX="101775">
        <dgm:presLayoutVars>
          <dgm:chMax val="0"/>
          <dgm:bulletEnabled val="1"/>
        </dgm:presLayoutVars>
      </dgm:prSet>
      <dgm:spPr/>
    </dgm:pt>
    <dgm:pt modelId="{76FC94D9-3208-439C-A63E-D27D71A45C0D}" type="pres">
      <dgm:prSet presAssocID="{0B42E06C-A1B3-48D7-9A25-3AED9FB785D1}" presName="negativeSpace" presStyleCnt="0"/>
      <dgm:spPr/>
    </dgm:pt>
    <dgm:pt modelId="{5F8B0E50-DECC-4A7E-A46E-113C91AAFE14}" type="pres">
      <dgm:prSet presAssocID="{0B42E06C-A1B3-48D7-9A25-3AED9FB785D1}" presName="childText" presStyleLbl="conFgAcc1" presStyleIdx="0" presStyleCnt="3">
        <dgm:presLayoutVars>
          <dgm:bulletEnabled val="1"/>
        </dgm:presLayoutVars>
      </dgm:prSet>
      <dgm:spPr/>
    </dgm:pt>
    <dgm:pt modelId="{08587B01-25D5-451E-BC18-60B04AFD5367}" type="pres">
      <dgm:prSet presAssocID="{0F629D23-A6FB-4154-8BC6-E83CC058D4DA}" presName="spaceBetweenRectangles" presStyleCnt="0"/>
      <dgm:spPr/>
    </dgm:pt>
    <dgm:pt modelId="{C3941E73-59DF-4947-A40C-DDF97525D13A}" type="pres">
      <dgm:prSet presAssocID="{275088F3-FD73-4104-BBCD-C6FE214E0400}" presName="parentLin" presStyleCnt="0"/>
      <dgm:spPr/>
    </dgm:pt>
    <dgm:pt modelId="{47486FD6-484A-4D85-9CB6-90D65D97FB36}" type="pres">
      <dgm:prSet presAssocID="{275088F3-FD73-4104-BBCD-C6FE214E0400}" presName="parentLeftMargin" presStyleLbl="node1" presStyleIdx="0" presStyleCnt="3"/>
      <dgm:spPr/>
    </dgm:pt>
    <dgm:pt modelId="{5395A427-A60F-4F4F-969D-04AC2D0CFDEB}" type="pres">
      <dgm:prSet presAssocID="{275088F3-FD73-4104-BBCD-C6FE214E0400}" presName="parentText" presStyleLbl="node1" presStyleIdx="1" presStyleCnt="3">
        <dgm:presLayoutVars>
          <dgm:chMax val="0"/>
          <dgm:bulletEnabled val="1"/>
        </dgm:presLayoutVars>
      </dgm:prSet>
      <dgm:spPr/>
    </dgm:pt>
    <dgm:pt modelId="{8EF1C548-5960-4AC1-A6DC-AD70AFD0AD0B}" type="pres">
      <dgm:prSet presAssocID="{275088F3-FD73-4104-BBCD-C6FE214E0400}" presName="negativeSpace" presStyleCnt="0"/>
      <dgm:spPr/>
    </dgm:pt>
    <dgm:pt modelId="{8DC4B880-6737-41E9-958C-8E33EF46D5F8}" type="pres">
      <dgm:prSet presAssocID="{275088F3-FD73-4104-BBCD-C6FE214E0400}" presName="childText" presStyleLbl="conFgAcc1" presStyleIdx="1" presStyleCnt="3">
        <dgm:presLayoutVars>
          <dgm:bulletEnabled val="1"/>
        </dgm:presLayoutVars>
      </dgm:prSet>
      <dgm:spPr/>
    </dgm:pt>
    <dgm:pt modelId="{0E1A4CDD-B090-4922-A72B-D26D60DEE419}" type="pres">
      <dgm:prSet presAssocID="{0A35B0A5-C311-4B25-9C37-B441768F4CB9}" presName="spaceBetweenRectangles" presStyleCnt="0"/>
      <dgm:spPr/>
    </dgm:pt>
    <dgm:pt modelId="{4CDCECC7-3D9F-4530-9D59-82D9F8A5E052}" type="pres">
      <dgm:prSet presAssocID="{A01BF80B-0EB8-4497-94CE-66159EAFBE6E}" presName="parentLin" presStyleCnt="0"/>
      <dgm:spPr/>
    </dgm:pt>
    <dgm:pt modelId="{DF203340-B694-4789-AE18-6CC49F3E3D6E}" type="pres">
      <dgm:prSet presAssocID="{A01BF80B-0EB8-4497-94CE-66159EAFBE6E}" presName="parentLeftMargin" presStyleLbl="node1" presStyleIdx="1" presStyleCnt="3"/>
      <dgm:spPr/>
    </dgm:pt>
    <dgm:pt modelId="{0900D408-9ABA-4692-8B4E-25FD2FEDE3F7}" type="pres">
      <dgm:prSet presAssocID="{A01BF80B-0EB8-4497-94CE-66159EAFBE6E}" presName="parentText" presStyleLbl="node1" presStyleIdx="2" presStyleCnt="3">
        <dgm:presLayoutVars>
          <dgm:chMax val="0"/>
          <dgm:bulletEnabled val="1"/>
        </dgm:presLayoutVars>
      </dgm:prSet>
      <dgm:spPr/>
    </dgm:pt>
    <dgm:pt modelId="{F1DDE45D-E91E-4F8B-A88A-9E48706B86F7}" type="pres">
      <dgm:prSet presAssocID="{A01BF80B-0EB8-4497-94CE-66159EAFBE6E}" presName="negativeSpace" presStyleCnt="0"/>
      <dgm:spPr/>
    </dgm:pt>
    <dgm:pt modelId="{97F985D8-35BA-410A-8120-F008FF720B1B}" type="pres">
      <dgm:prSet presAssocID="{A01BF80B-0EB8-4497-94CE-66159EAFBE6E}" presName="childText" presStyleLbl="conFgAcc1" presStyleIdx="2" presStyleCnt="3">
        <dgm:presLayoutVars>
          <dgm:bulletEnabled val="1"/>
        </dgm:presLayoutVars>
      </dgm:prSet>
      <dgm:spPr/>
    </dgm:pt>
  </dgm:ptLst>
  <dgm:cxnLst>
    <dgm:cxn modelId="{FF2FA813-89F1-4132-9882-69AB57B25EA9}" srcId="{0B42E06C-A1B3-48D7-9A25-3AED9FB785D1}" destId="{EA5A7C38-EB08-473F-9EC5-99C836407678}" srcOrd="2" destOrd="0" parTransId="{CB500D45-1468-4D37-94E2-BCF6B4880F2B}" sibTransId="{E1FC7ED0-9DDA-4809-8A9B-3D363CD0C610}"/>
    <dgm:cxn modelId="{63BA9E15-2424-4EA5-9EA1-D998859D76D2}" srcId="{275088F3-FD73-4104-BBCD-C6FE214E0400}" destId="{15B56A10-C47D-4965-B218-63412241D4C1}" srcOrd="0" destOrd="0" parTransId="{D62DEE6F-0735-4090-8A91-8F2758A1E8CE}" sibTransId="{41A99DCB-8F09-42A5-A97F-F14578AA4ABF}"/>
    <dgm:cxn modelId="{872AEE19-B52B-4F2B-99B2-A4206FE3AF85}" type="presOf" srcId="{EA5A7C38-EB08-473F-9EC5-99C836407678}" destId="{5F8B0E50-DECC-4A7E-A46E-113C91AAFE14}" srcOrd="0" destOrd="2" presId="urn:microsoft.com/office/officeart/2005/8/layout/list1"/>
    <dgm:cxn modelId="{DCB93833-5A07-4071-A5E2-AC951033E97B}" type="presOf" srcId="{A01BF80B-0EB8-4497-94CE-66159EAFBE6E}" destId="{0900D408-9ABA-4692-8B4E-25FD2FEDE3F7}" srcOrd="1" destOrd="0" presId="urn:microsoft.com/office/officeart/2005/8/layout/list1"/>
    <dgm:cxn modelId="{E1480D64-2F37-46EA-B74B-BBA60F769C7E}" srcId="{0B42E06C-A1B3-48D7-9A25-3AED9FB785D1}" destId="{298C6F8F-77DE-48B3-AB57-26F811623119}" srcOrd="1" destOrd="0" parTransId="{5EE830FF-F686-4DA6-9111-39CC720F0B6C}" sibTransId="{92D81542-D2EB-43E0-A103-00D1E89BFE90}"/>
    <dgm:cxn modelId="{D6BD3248-E732-4735-938E-F76743DC4E54}" srcId="{304B30CD-3BA8-4D2C-8929-DF5230D332B6}" destId="{A01BF80B-0EB8-4497-94CE-66159EAFBE6E}" srcOrd="2" destOrd="0" parTransId="{E22F8156-70AC-42FA-88F7-B2A44C5C03CE}" sibTransId="{E365473E-4788-479B-8AFC-83FFD7CCEB89}"/>
    <dgm:cxn modelId="{8C73774A-9C0C-4413-83FE-5C79066A14EE}" type="presOf" srcId="{ADAD99F9-9DF7-450A-A5EE-DCC37639B095}" destId="{5F8B0E50-DECC-4A7E-A46E-113C91AAFE14}" srcOrd="0" destOrd="4" presId="urn:microsoft.com/office/officeart/2005/8/layout/list1"/>
    <dgm:cxn modelId="{7256274C-EAE2-47E0-B337-BF57E079E3F1}" srcId="{0B42E06C-A1B3-48D7-9A25-3AED9FB785D1}" destId="{ADAD99F9-9DF7-450A-A5EE-DCC37639B095}" srcOrd="4" destOrd="0" parTransId="{BC7C66F2-92AC-48D7-9B05-3481B1E79E50}" sibTransId="{C760EA58-4FB9-4ED3-9F6E-430965E34169}"/>
    <dgm:cxn modelId="{CE58C54C-0FD6-4133-8D8F-828106E31923}" type="presOf" srcId="{275088F3-FD73-4104-BBCD-C6FE214E0400}" destId="{47486FD6-484A-4D85-9CB6-90D65D97FB36}" srcOrd="0" destOrd="0" presId="urn:microsoft.com/office/officeart/2005/8/layout/list1"/>
    <dgm:cxn modelId="{98C17852-39B2-4692-B22D-15058D23820A}" type="presOf" srcId="{304B30CD-3BA8-4D2C-8929-DF5230D332B6}" destId="{0A807732-00C6-4E5E-911B-A6F76F441E4E}" srcOrd="0" destOrd="0" presId="urn:microsoft.com/office/officeart/2005/8/layout/list1"/>
    <dgm:cxn modelId="{E4519B59-9F8F-4A9F-B1C1-ECF068E52CAA}" type="presOf" srcId="{298C6F8F-77DE-48B3-AB57-26F811623119}" destId="{5F8B0E50-DECC-4A7E-A46E-113C91AAFE14}" srcOrd="0" destOrd="1" presId="urn:microsoft.com/office/officeart/2005/8/layout/list1"/>
    <dgm:cxn modelId="{1EA3CE59-25EC-4019-84D0-73182995CB8A}" type="presOf" srcId="{A01BF80B-0EB8-4497-94CE-66159EAFBE6E}" destId="{DF203340-B694-4789-AE18-6CC49F3E3D6E}" srcOrd="0" destOrd="0" presId="urn:microsoft.com/office/officeart/2005/8/layout/list1"/>
    <dgm:cxn modelId="{A145FD59-8ABA-4D61-B0CF-76E970EFA285}" type="presOf" srcId="{DDD17A8A-E814-4D41-8AFB-FF2068F2DA22}" destId="{5F8B0E50-DECC-4A7E-A46E-113C91AAFE14}" srcOrd="0" destOrd="3" presId="urn:microsoft.com/office/officeart/2005/8/layout/list1"/>
    <dgm:cxn modelId="{066DC87B-75AD-4696-A51B-0637434442DD}" srcId="{0B42E06C-A1B3-48D7-9A25-3AED9FB785D1}" destId="{954AB44B-3D61-4133-AC00-466AFF18E51C}" srcOrd="0" destOrd="0" parTransId="{3CDEB135-D887-4E98-BF43-E53C6133BA39}" sibTransId="{995E82AD-E584-43E9-A89F-B98C56B2B714}"/>
    <dgm:cxn modelId="{FA92B383-A7AD-48EF-AE5F-0B7027EDEA99}" srcId="{304B30CD-3BA8-4D2C-8929-DF5230D332B6}" destId="{275088F3-FD73-4104-BBCD-C6FE214E0400}" srcOrd="1" destOrd="0" parTransId="{919BBD4A-9AB4-440A-965D-4AF7261853CD}" sibTransId="{0A35B0A5-C311-4B25-9C37-B441768F4CB9}"/>
    <dgm:cxn modelId="{31043696-6604-43CA-B2D8-03F9A68DBE1F}" type="presOf" srcId="{954AB44B-3D61-4133-AC00-466AFF18E51C}" destId="{5F8B0E50-DECC-4A7E-A46E-113C91AAFE14}" srcOrd="0" destOrd="0" presId="urn:microsoft.com/office/officeart/2005/8/layout/list1"/>
    <dgm:cxn modelId="{734BAC97-2477-4092-A532-2ABD0B044544}" type="presOf" srcId="{0B42E06C-A1B3-48D7-9A25-3AED9FB785D1}" destId="{F0AFF909-226B-4EF5-8D95-F4C97BC1E02A}" srcOrd="0" destOrd="0" presId="urn:microsoft.com/office/officeart/2005/8/layout/list1"/>
    <dgm:cxn modelId="{AE4FE2A2-F573-4222-97A1-E7CA18F7331B}" type="presOf" srcId="{275088F3-FD73-4104-BBCD-C6FE214E0400}" destId="{5395A427-A60F-4F4F-969D-04AC2D0CFDEB}" srcOrd="1" destOrd="0" presId="urn:microsoft.com/office/officeart/2005/8/layout/list1"/>
    <dgm:cxn modelId="{1CE2D5A4-1B3A-4AC2-BBDA-39165A6B6AD2}" type="presOf" srcId="{99C229D2-8712-4170-B167-C0F0B7E17D9B}" destId="{97F985D8-35BA-410A-8120-F008FF720B1B}" srcOrd="0" destOrd="0" presId="urn:microsoft.com/office/officeart/2005/8/layout/list1"/>
    <dgm:cxn modelId="{07D8D6CD-903D-4FBF-9DCF-036477BBF283}" srcId="{A01BF80B-0EB8-4497-94CE-66159EAFBE6E}" destId="{99C229D2-8712-4170-B167-C0F0B7E17D9B}" srcOrd="0" destOrd="0" parTransId="{B82004D2-6854-4D6C-B447-06402214C44A}" sibTransId="{A5822192-EAD8-4545-9207-987D94B82BD4}"/>
    <dgm:cxn modelId="{F05AB3D0-41B3-4287-9F27-374C3D9720B5}" type="presOf" srcId="{15B56A10-C47D-4965-B218-63412241D4C1}" destId="{8DC4B880-6737-41E9-958C-8E33EF46D5F8}" srcOrd="0" destOrd="0" presId="urn:microsoft.com/office/officeart/2005/8/layout/list1"/>
    <dgm:cxn modelId="{5EAFF9D5-92E5-447B-B0DA-828DA2DCA204}" type="presOf" srcId="{0B42E06C-A1B3-48D7-9A25-3AED9FB785D1}" destId="{D8815EEF-E9C4-475D-A970-0FBE57B256A3}" srcOrd="1" destOrd="0" presId="urn:microsoft.com/office/officeart/2005/8/layout/list1"/>
    <dgm:cxn modelId="{D8CD6AE1-FC5F-46E4-988E-5028BBF5E308}" srcId="{0B42E06C-A1B3-48D7-9A25-3AED9FB785D1}" destId="{DDD17A8A-E814-4D41-8AFB-FF2068F2DA22}" srcOrd="3" destOrd="0" parTransId="{3F443B49-E658-48CB-A483-03EA0B60A9AC}" sibTransId="{0167CA7E-6DA4-4AB1-86A1-30DE682565D7}"/>
    <dgm:cxn modelId="{8A73E8F9-6F51-4BF3-8FAA-B0FBE5E9283F}" srcId="{304B30CD-3BA8-4D2C-8929-DF5230D332B6}" destId="{0B42E06C-A1B3-48D7-9A25-3AED9FB785D1}" srcOrd="0" destOrd="0" parTransId="{63E4A61B-1DB3-4F89-99FA-5DD5C550215D}" sibTransId="{0F629D23-A6FB-4154-8BC6-E83CC058D4DA}"/>
    <dgm:cxn modelId="{5A213FE9-1A47-483B-A4F7-EB0DE77398A3}" type="presParOf" srcId="{0A807732-00C6-4E5E-911B-A6F76F441E4E}" destId="{2F2ADDF7-5497-4730-91DE-E6E853F1FEEF}" srcOrd="0" destOrd="0" presId="urn:microsoft.com/office/officeart/2005/8/layout/list1"/>
    <dgm:cxn modelId="{1C1DD97A-3437-464E-890B-E702FADFB288}" type="presParOf" srcId="{2F2ADDF7-5497-4730-91DE-E6E853F1FEEF}" destId="{F0AFF909-226B-4EF5-8D95-F4C97BC1E02A}" srcOrd="0" destOrd="0" presId="urn:microsoft.com/office/officeart/2005/8/layout/list1"/>
    <dgm:cxn modelId="{EAB55A29-1B39-478A-89C5-50F77CB72F66}" type="presParOf" srcId="{2F2ADDF7-5497-4730-91DE-E6E853F1FEEF}" destId="{D8815EEF-E9C4-475D-A970-0FBE57B256A3}" srcOrd="1" destOrd="0" presId="urn:microsoft.com/office/officeart/2005/8/layout/list1"/>
    <dgm:cxn modelId="{0192FC4B-8F78-4FC3-8CDB-9E7621C8E830}" type="presParOf" srcId="{0A807732-00C6-4E5E-911B-A6F76F441E4E}" destId="{76FC94D9-3208-439C-A63E-D27D71A45C0D}" srcOrd="1" destOrd="0" presId="urn:microsoft.com/office/officeart/2005/8/layout/list1"/>
    <dgm:cxn modelId="{B454E9C8-9E96-48B0-AE3B-3D0C994B5568}" type="presParOf" srcId="{0A807732-00C6-4E5E-911B-A6F76F441E4E}" destId="{5F8B0E50-DECC-4A7E-A46E-113C91AAFE14}" srcOrd="2" destOrd="0" presId="urn:microsoft.com/office/officeart/2005/8/layout/list1"/>
    <dgm:cxn modelId="{CAC3C758-6C01-43C7-B9AA-C911762AA0B2}" type="presParOf" srcId="{0A807732-00C6-4E5E-911B-A6F76F441E4E}" destId="{08587B01-25D5-451E-BC18-60B04AFD5367}" srcOrd="3" destOrd="0" presId="urn:microsoft.com/office/officeart/2005/8/layout/list1"/>
    <dgm:cxn modelId="{F9FF294F-835F-434D-9A49-74218E9548B7}" type="presParOf" srcId="{0A807732-00C6-4E5E-911B-A6F76F441E4E}" destId="{C3941E73-59DF-4947-A40C-DDF97525D13A}" srcOrd="4" destOrd="0" presId="urn:microsoft.com/office/officeart/2005/8/layout/list1"/>
    <dgm:cxn modelId="{B00A933A-EC7D-419D-951D-1F2B467573E6}" type="presParOf" srcId="{C3941E73-59DF-4947-A40C-DDF97525D13A}" destId="{47486FD6-484A-4D85-9CB6-90D65D97FB36}" srcOrd="0" destOrd="0" presId="urn:microsoft.com/office/officeart/2005/8/layout/list1"/>
    <dgm:cxn modelId="{AD43346E-2A76-438A-A318-CC9993884CE8}" type="presParOf" srcId="{C3941E73-59DF-4947-A40C-DDF97525D13A}" destId="{5395A427-A60F-4F4F-969D-04AC2D0CFDEB}" srcOrd="1" destOrd="0" presId="urn:microsoft.com/office/officeart/2005/8/layout/list1"/>
    <dgm:cxn modelId="{58103289-1F54-499F-B3D6-1764C580FAA9}" type="presParOf" srcId="{0A807732-00C6-4E5E-911B-A6F76F441E4E}" destId="{8EF1C548-5960-4AC1-A6DC-AD70AFD0AD0B}" srcOrd="5" destOrd="0" presId="urn:microsoft.com/office/officeart/2005/8/layout/list1"/>
    <dgm:cxn modelId="{A934AF5E-F4F8-4AE7-B5C3-38D6492FDC39}" type="presParOf" srcId="{0A807732-00C6-4E5E-911B-A6F76F441E4E}" destId="{8DC4B880-6737-41E9-958C-8E33EF46D5F8}" srcOrd="6" destOrd="0" presId="urn:microsoft.com/office/officeart/2005/8/layout/list1"/>
    <dgm:cxn modelId="{97EA0EE6-65E1-49FA-B31F-4D1975769E30}" type="presParOf" srcId="{0A807732-00C6-4E5E-911B-A6F76F441E4E}" destId="{0E1A4CDD-B090-4922-A72B-D26D60DEE419}" srcOrd="7" destOrd="0" presId="urn:microsoft.com/office/officeart/2005/8/layout/list1"/>
    <dgm:cxn modelId="{D45B868D-8041-47B7-8F49-623BA18E474A}" type="presParOf" srcId="{0A807732-00C6-4E5E-911B-A6F76F441E4E}" destId="{4CDCECC7-3D9F-4530-9D59-82D9F8A5E052}" srcOrd="8" destOrd="0" presId="urn:microsoft.com/office/officeart/2005/8/layout/list1"/>
    <dgm:cxn modelId="{9B34DF17-AEEB-4869-8187-FDC2B27C7D8F}" type="presParOf" srcId="{4CDCECC7-3D9F-4530-9D59-82D9F8A5E052}" destId="{DF203340-B694-4789-AE18-6CC49F3E3D6E}" srcOrd="0" destOrd="0" presId="urn:microsoft.com/office/officeart/2005/8/layout/list1"/>
    <dgm:cxn modelId="{83A91A90-7A12-46F0-B177-57E4A3D29335}" type="presParOf" srcId="{4CDCECC7-3D9F-4530-9D59-82D9F8A5E052}" destId="{0900D408-9ABA-4692-8B4E-25FD2FEDE3F7}" srcOrd="1" destOrd="0" presId="urn:microsoft.com/office/officeart/2005/8/layout/list1"/>
    <dgm:cxn modelId="{3D42D307-36B9-46F5-B95F-DB56E923CD30}" type="presParOf" srcId="{0A807732-00C6-4E5E-911B-A6F76F441E4E}" destId="{F1DDE45D-E91E-4F8B-A88A-9E48706B86F7}" srcOrd="9" destOrd="0" presId="urn:microsoft.com/office/officeart/2005/8/layout/list1"/>
    <dgm:cxn modelId="{451B856C-AAEA-45B0-ACD0-6DC714839BD0}" type="presParOf" srcId="{0A807732-00C6-4E5E-911B-A6F76F441E4E}" destId="{97F985D8-35BA-410A-8120-F008FF720B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92F7A-05D5-48C9-9584-5AA67408BA76}">
      <dsp:nvSpPr>
        <dsp:cNvPr id="0" name=""/>
        <dsp:cNvSpPr/>
      </dsp:nvSpPr>
      <dsp:spPr>
        <a:xfrm>
          <a:off x="1652812" y="0"/>
          <a:ext cx="4622799" cy="4622799"/>
        </a:xfrm>
        <a:prstGeom prst="triangle">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17142FC-12A5-49BD-B17E-D96A65CF5E6C}">
      <dsp:nvSpPr>
        <dsp:cNvPr id="0" name=""/>
        <dsp:cNvSpPr/>
      </dsp:nvSpPr>
      <dsp:spPr>
        <a:xfrm>
          <a:off x="1816457" y="464762"/>
          <a:ext cx="7300330" cy="1094303"/>
        </a:xfrm>
        <a:prstGeom prst="round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Evolved in the late 1960s to address common issues in applications handling large volumes of data</a:t>
          </a:r>
        </a:p>
      </dsp:txBody>
      <dsp:txXfrm>
        <a:off x="1869876" y="518181"/>
        <a:ext cx="7193492" cy="987465"/>
      </dsp:txXfrm>
    </dsp:sp>
    <dsp:sp modelId="{88BE0D7A-C78D-447E-B6F3-89FD573FB0F4}">
      <dsp:nvSpPr>
        <dsp:cNvPr id="0" name=""/>
        <dsp:cNvSpPr/>
      </dsp:nvSpPr>
      <dsp:spPr>
        <a:xfrm>
          <a:off x="1816457" y="1695854"/>
          <a:ext cx="7300330" cy="1094303"/>
        </a:xfrm>
        <a:prstGeom prst="roundRect">
          <a:avLst/>
        </a:prstGeom>
        <a:solidFill>
          <a:schemeClr val="lt1">
            <a:alpha val="90000"/>
            <a:hueOff val="0"/>
            <a:satOff val="0"/>
            <a:lumOff val="0"/>
            <a:alphaOff val="0"/>
          </a:schemeClr>
        </a:solidFill>
        <a:ln w="9525" cap="flat" cmpd="sng" algn="ctr">
          <a:solidFill>
            <a:schemeClr val="accent4">
              <a:hueOff val="-2232385"/>
              <a:satOff val="13449"/>
              <a:lumOff val="107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Used to store data in an efficient and organized manner</a:t>
          </a:r>
        </a:p>
      </dsp:txBody>
      <dsp:txXfrm>
        <a:off x="1869876" y="1749273"/>
        <a:ext cx="7193492" cy="987465"/>
      </dsp:txXfrm>
    </dsp:sp>
    <dsp:sp modelId="{92102172-B323-43D9-B0E2-F29862C28354}">
      <dsp:nvSpPr>
        <dsp:cNvPr id="0" name=""/>
        <dsp:cNvSpPr/>
      </dsp:nvSpPr>
      <dsp:spPr>
        <a:xfrm>
          <a:off x="1816457" y="2926945"/>
          <a:ext cx="7300330" cy="1094303"/>
        </a:xfrm>
        <a:prstGeom prst="roundRect">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At any point of time, data can be retrieved, added, and searched based on some criteria in these databases</a:t>
          </a:r>
        </a:p>
      </dsp:txBody>
      <dsp:txXfrm>
        <a:off x="1869876" y="2980364"/>
        <a:ext cx="7193492" cy="9874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37422-C560-4C42-8C7A-0DA04E55B9BB}">
      <dsp:nvSpPr>
        <dsp:cNvPr id="0" name=""/>
        <dsp:cNvSpPr/>
      </dsp:nvSpPr>
      <dsp:spPr>
        <a:xfrm>
          <a:off x="0" y="378748"/>
          <a:ext cx="10548842" cy="4536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B940FC-8FA1-4568-B447-0EEB4A38217C}">
      <dsp:nvSpPr>
        <dsp:cNvPr id="0" name=""/>
        <dsp:cNvSpPr/>
      </dsp:nvSpPr>
      <dsp:spPr>
        <a:xfrm>
          <a:off x="504788" y="133780"/>
          <a:ext cx="10044053" cy="53136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05" tIns="0" rIns="279105" bIns="0" numCol="1" spcCol="1270" anchor="ctr" anchorCtr="0">
          <a:noAutofit/>
        </a:bodyPr>
        <a:lstStyle/>
        <a:p>
          <a:pPr marL="0" lvl="0" indent="0" algn="l" defTabSz="977900">
            <a:lnSpc>
              <a:spcPct val="100000"/>
            </a:lnSpc>
            <a:spcBef>
              <a:spcPct val="0"/>
            </a:spcBef>
            <a:spcAft>
              <a:spcPts val="0"/>
            </a:spcAft>
            <a:buNone/>
          </a:pPr>
          <a:r>
            <a:rPr lang="en-US" sz="2200" b="0" kern="1200" dirty="0">
              <a:latin typeface="Calibri" pitchFamily="34" charset="0"/>
              <a:cs typeface="Calibri" pitchFamily="34" charset="0"/>
            </a:rPr>
            <a:t>Data is presented as a collection of relations.</a:t>
          </a:r>
        </a:p>
      </dsp:txBody>
      <dsp:txXfrm>
        <a:off x="530727" y="159719"/>
        <a:ext cx="9992175" cy="479482"/>
      </dsp:txXfrm>
    </dsp:sp>
    <dsp:sp modelId="{C6EBB0DE-782D-4729-AC1B-AFD6DD05183B}">
      <dsp:nvSpPr>
        <dsp:cNvPr id="0" name=""/>
        <dsp:cNvSpPr/>
      </dsp:nvSpPr>
      <dsp:spPr>
        <a:xfrm>
          <a:off x="0" y="1195228"/>
          <a:ext cx="10548842" cy="4536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CD06469-F34B-4432-ADB5-7C825FE94111}">
      <dsp:nvSpPr>
        <dsp:cNvPr id="0" name=""/>
        <dsp:cNvSpPr/>
      </dsp:nvSpPr>
      <dsp:spPr>
        <a:xfrm>
          <a:off x="502203" y="929548"/>
          <a:ext cx="10044053" cy="53136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05" tIns="0" rIns="279105" bIns="0" numCol="1" spcCol="1270" anchor="ctr" anchorCtr="0">
          <a:noAutofit/>
        </a:bodyPr>
        <a:lstStyle/>
        <a:p>
          <a:pPr marL="0" lvl="0" indent="0" algn="l" defTabSz="977900">
            <a:lnSpc>
              <a:spcPct val="100000"/>
            </a:lnSpc>
            <a:spcBef>
              <a:spcPct val="0"/>
            </a:spcBef>
            <a:spcAft>
              <a:spcPts val="0"/>
            </a:spcAft>
            <a:buNone/>
          </a:pPr>
          <a:r>
            <a:rPr lang="en-US" sz="2200" b="0" kern="1200">
              <a:latin typeface="Calibri" pitchFamily="34" charset="0"/>
              <a:ea typeface="+mn-ea"/>
              <a:cs typeface="Calibri" pitchFamily="34" charset="0"/>
            </a:rPr>
            <a:t>Each relation is depicted as a table.</a:t>
          </a:r>
          <a:endParaRPr lang="en-US" sz="2200" b="0" kern="1200" dirty="0">
            <a:latin typeface="Calibri" pitchFamily="34" charset="0"/>
            <a:ea typeface="+mn-ea"/>
            <a:cs typeface="Calibri" pitchFamily="34" charset="0"/>
          </a:endParaRPr>
        </a:p>
      </dsp:txBody>
      <dsp:txXfrm>
        <a:off x="528142" y="955487"/>
        <a:ext cx="9992175" cy="479482"/>
      </dsp:txXfrm>
    </dsp:sp>
    <dsp:sp modelId="{651F067F-7FD3-49A0-930F-C390710D14CC}">
      <dsp:nvSpPr>
        <dsp:cNvPr id="0" name=""/>
        <dsp:cNvSpPr/>
      </dsp:nvSpPr>
      <dsp:spPr>
        <a:xfrm>
          <a:off x="0" y="2011708"/>
          <a:ext cx="10548842" cy="4536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EBD306F-2B9A-4D2B-9193-3D815715E159}">
      <dsp:nvSpPr>
        <dsp:cNvPr id="0" name=""/>
        <dsp:cNvSpPr/>
      </dsp:nvSpPr>
      <dsp:spPr>
        <a:xfrm>
          <a:off x="518685" y="1746028"/>
          <a:ext cx="10027979" cy="53136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05" tIns="0" rIns="279105" bIns="0"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pitchFamily="34" charset="0"/>
              <a:ea typeface="+mn-ea"/>
              <a:cs typeface="Calibri" pitchFamily="34" charset="0"/>
            </a:rPr>
            <a:t>Columns are attributes</a:t>
          </a:r>
          <a:r>
            <a:rPr lang="en-US" sz="1800" b="1" kern="1200">
              <a:latin typeface="Calibri" pitchFamily="34" charset="0"/>
              <a:cs typeface="Calibri" pitchFamily="34" charset="0"/>
            </a:rPr>
            <a:t>.</a:t>
          </a:r>
          <a:endParaRPr lang="en-US" sz="1800" b="1" kern="1200" dirty="0">
            <a:latin typeface="Calibri" pitchFamily="34" charset="0"/>
            <a:cs typeface="Calibri" pitchFamily="34" charset="0"/>
          </a:endParaRPr>
        </a:p>
      </dsp:txBody>
      <dsp:txXfrm>
        <a:off x="544624" y="1771967"/>
        <a:ext cx="9976101" cy="479482"/>
      </dsp:txXfrm>
    </dsp:sp>
    <dsp:sp modelId="{F50AFCC0-5C68-4512-ACDD-23FE4FACC4F8}">
      <dsp:nvSpPr>
        <dsp:cNvPr id="0" name=""/>
        <dsp:cNvSpPr/>
      </dsp:nvSpPr>
      <dsp:spPr>
        <a:xfrm>
          <a:off x="0" y="2828188"/>
          <a:ext cx="10548842" cy="4536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C1C5D96-D4E0-4B13-B90D-0A1CD7988876}">
      <dsp:nvSpPr>
        <dsp:cNvPr id="0" name=""/>
        <dsp:cNvSpPr/>
      </dsp:nvSpPr>
      <dsp:spPr>
        <a:xfrm>
          <a:off x="504788" y="2551440"/>
          <a:ext cx="10044053" cy="531360"/>
        </a:xfrm>
        <a:prstGeom prst="round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05" tIns="0" rIns="279105" bIns="0"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pitchFamily="34" charset="0"/>
              <a:ea typeface="+mn-ea"/>
              <a:cs typeface="Calibri" pitchFamily="34" charset="0"/>
            </a:rPr>
            <a:t>Rows ('tuples') represent entities.</a:t>
          </a:r>
          <a:endParaRPr lang="en-US" sz="2200" b="0" kern="1200" dirty="0">
            <a:latin typeface="Calibri" pitchFamily="34" charset="0"/>
            <a:ea typeface="+mn-ea"/>
            <a:cs typeface="Calibri" pitchFamily="34" charset="0"/>
          </a:endParaRPr>
        </a:p>
      </dsp:txBody>
      <dsp:txXfrm>
        <a:off x="530727" y="2577379"/>
        <a:ext cx="9992175" cy="479482"/>
      </dsp:txXfrm>
    </dsp:sp>
    <dsp:sp modelId="{2086B887-67F7-4A1B-BADA-8683DBD47710}">
      <dsp:nvSpPr>
        <dsp:cNvPr id="0" name=""/>
        <dsp:cNvSpPr/>
      </dsp:nvSpPr>
      <dsp:spPr>
        <a:xfrm>
          <a:off x="0" y="4081531"/>
          <a:ext cx="10548842" cy="4536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74FBB78-BBC1-4EBB-8038-D9338A246E2B}">
      <dsp:nvSpPr>
        <dsp:cNvPr id="0" name=""/>
        <dsp:cNvSpPr/>
      </dsp:nvSpPr>
      <dsp:spPr>
        <a:xfrm>
          <a:off x="506323" y="3378988"/>
          <a:ext cx="10035732" cy="968222"/>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105" tIns="0" rIns="279105" bIns="0"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pitchFamily="34" charset="0"/>
              <a:ea typeface="+mn-ea"/>
              <a:cs typeface="Calibri" pitchFamily="34" charset="0"/>
            </a:rPr>
            <a:t>Every table has a set of attributes that are taken together as a 'key' (technically, a 'superkey'), which uniquely identifies each entity.</a:t>
          </a:r>
          <a:endParaRPr lang="en-US" sz="2200" b="0" kern="1200" dirty="0">
            <a:latin typeface="Calibri" pitchFamily="34" charset="0"/>
            <a:ea typeface="+mn-ea"/>
            <a:cs typeface="Calibri" pitchFamily="34" charset="0"/>
          </a:endParaRPr>
        </a:p>
      </dsp:txBody>
      <dsp:txXfrm>
        <a:off x="553588" y="3426253"/>
        <a:ext cx="9941202" cy="8736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375187"/>
          <a:ext cx="10591799" cy="2209725"/>
        </a:xfrm>
        <a:prstGeom prst="rect">
          <a:avLst/>
        </a:prstGeom>
        <a:solidFill>
          <a:schemeClr val="lt1">
            <a:hueOff val="0"/>
            <a:satOff val="0"/>
            <a:lumOff val="0"/>
            <a:alpha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22041" tIns="479044" rIns="82204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Collects the information that will be stored in the DB</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Responsible for authorizing access to the database</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Coordinating and monitoring its use</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Acquiring software and hardware resources as needed</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Accountable for problems such as breach of security or poor system response time</a:t>
          </a:r>
        </a:p>
      </dsp:txBody>
      <dsp:txXfrm>
        <a:off x="0" y="375187"/>
        <a:ext cx="10591799" cy="2209725"/>
      </dsp:txXfrm>
    </dsp:sp>
    <dsp:sp modelId="{D8815EEF-E9C4-475D-A970-0FBE57B256A3}">
      <dsp:nvSpPr>
        <dsp:cNvPr id="0" name=""/>
        <dsp:cNvSpPr/>
      </dsp:nvSpPr>
      <dsp:spPr>
        <a:xfrm>
          <a:off x="529590" y="35707"/>
          <a:ext cx="7414260" cy="67896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241" tIns="0" rIns="280241"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Database Administrator (DBA)</a:t>
          </a:r>
        </a:p>
      </dsp:txBody>
      <dsp:txXfrm>
        <a:off x="562734" y="68851"/>
        <a:ext cx="7347972" cy="612672"/>
      </dsp:txXfrm>
    </dsp:sp>
    <dsp:sp modelId="{8DC4B880-6737-41E9-958C-8E33EF46D5F8}">
      <dsp:nvSpPr>
        <dsp:cNvPr id="0" name=""/>
        <dsp:cNvSpPr/>
      </dsp:nvSpPr>
      <dsp:spPr>
        <a:xfrm>
          <a:off x="0" y="3048592"/>
          <a:ext cx="10591799" cy="2173500"/>
        </a:xfrm>
        <a:prstGeom prst="rect">
          <a:avLst/>
        </a:prstGeom>
        <a:solidFill>
          <a:schemeClr val="lt1">
            <a:hueOff val="0"/>
            <a:satOff val="0"/>
            <a:lumOff val="0"/>
            <a:alpha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22041" tIns="479044" rIns="82204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Responsible for identifying the data to be stored in the DB</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Choosing appropriate structures to represent and store data</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Communicate with all prospective DB users, in order to understand their requirements</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To come up with a design that meets the requirements</a:t>
          </a:r>
          <a:endParaRPr lang="en-US" sz="1800" kern="1200" dirty="0">
            <a:latin typeface="Calibri" pitchFamily="34" charset="0"/>
            <a:cs typeface="Calibri" pitchFamily="34" charset="0"/>
          </a:endParaRPr>
        </a:p>
      </dsp:txBody>
      <dsp:txXfrm>
        <a:off x="0" y="3048592"/>
        <a:ext cx="10591799" cy="2173500"/>
      </dsp:txXfrm>
    </dsp:sp>
    <dsp:sp modelId="{5395A427-A60F-4F4F-969D-04AC2D0CFDEB}">
      <dsp:nvSpPr>
        <dsp:cNvPr id="0" name=""/>
        <dsp:cNvSpPr/>
      </dsp:nvSpPr>
      <dsp:spPr>
        <a:xfrm>
          <a:off x="529590" y="2709112"/>
          <a:ext cx="7414260" cy="678960"/>
        </a:xfrm>
        <a:prstGeom prst="round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241" tIns="0" rIns="280241"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Database Designer</a:t>
          </a:r>
        </a:p>
      </dsp:txBody>
      <dsp:txXfrm>
        <a:off x="562734" y="2742256"/>
        <a:ext cx="7347972"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B0E50-DECC-4A7E-A46E-113C91AAFE14}">
      <dsp:nvSpPr>
        <dsp:cNvPr id="0" name=""/>
        <dsp:cNvSpPr/>
      </dsp:nvSpPr>
      <dsp:spPr>
        <a:xfrm>
          <a:off x="0" y="339727"/>
          <a:ext cx="10922000" cy="2182950"/>
        </a:xfrm>
        <a:prstGeom prst="rect">
          <a:avLst/>
        </a:prstGeom>
        <a:solidFill>
          <a:schemeClr val="lt1">
            <a:hueOff val="0"/>
            <a:satOff val="0"/>
            <a:lumOff val="0"/>
            <a:alpha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47669" tIns="458216" rIns="84766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Determine the requirements of end users</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Develop specifications for pre-determined transactions that meet these requirements</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Implement these specifications as programs</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Test, debug, document, and maintain these pre-determined transactions</a:t>
          </a:r>
        </a:p>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Design, development, and operation of the DBMS software and system environment</a:t>
          </a:r>
        </a:p>
      </dsp:txBody>
      <dsp:txXfrm>
        <a:off x="0" y="339727"/>
        <a:ext cx="10922000" cy="2182950"/>
      </dsp:txXfrm>
    </dsp:sp>
    <dsp:sp modelId="{D8815EEF-E9C4-475D-A970-0FBE57B256A3}">
      <dsp:nvSpPr>
        <dsp:cNvPr id="0" name=""/>
        <dsp:cNvSpPr/>
      </dsp:nvSpPr>
      <dsp:spPr>
        <a:xfrm>
          <a:off x="546100" y="15007"/>
          <a:ext cx="7781105" cy="64944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8978" tIns="0" rIns="28897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System Analysts and Application Programmers</a:t>
          </a:r>
        </a:p>
      </dsp:txBody>
      <dsp:txXfrm>
        <a:off x="577803" y="46710"/>
        <a:ext cx="7717699" cy="586034"/>
      </dsp:txXfrm>
    </dsp:sp>
    <dsp:sp modelId="{8DC4B880-6737-41E9-958C-8E33EF46D5F8}">
      <dsp:nvSpPr>
        <dsp:cNvPr id="0" name=""/>
        <dsp:cNvSpPr/>
      </dsp:nvSpPr>
      <dsp:spPr>
        <a:xfrm>
          <a:off x="0" y="2966197"/>
          <a:ext cx="10922000" cy="883575"/>
        </a:xfrm>
        <a:prstGeom prst="rect">
          <a:avLst/>
        </a:prstGeom>
        <a:solidFill>
          <a:schemeClr val="lt1">
            <a:hueOff val="0"/>
            <a:satOff val="0"/>
            <a:lumOff val="0"/>
            <a:alpha val="0"/>
          </a:schemeClr>
        </a:solidFill>
        <a:ln w="9525" cap="flat" cmpd="sng" algn="ctr">
          <a:solidFill>
            <a:schemeClr val="accent4">
              <a:hueOff val="-2232385"/>
              <a:satOff val="13449"/>
              <a:lumOff val="107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47669" tIns="458216" rIns="84766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Design and implement the DBMS modules and interfaces as a software package.</a:t>
          </a:r>
        </a:p>
      </dsp:txBody>
      <dsp:txXfrm>
        <a:off x="0" y="2966197"/>
        <a:ext cx="10922000" cy="883575"/>
      </dsp:txXfrm>
    </dsp:sp>
    <dsp:sp modelId="{5395A427-A60F-4F4F-969D-04AC2D0CFDEB}">
      <dsp:nvSpPr>
        <dsp:cNvPr id="0" name=""/>
        <dsp:cNvSpPr/>
      </dsp:nvSpPr>
      <dsp:spPr>
        <a:xfrm>
          <a:off x="546100" y="2641477"/>
          <a:ext cx="7645400" cy="649440"/>
        </a:xfrm>
        <a:prstGeom prst="roundRect">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8978" tIns="0" rIns="28897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DBMS Designers and Implementers</a:t>
          </a:r>
        </a:p>
      </dsp:txBody>
      <dsp:txXfrm>
        <a:off x="577803" y="2673180"/>
        <a:ext cx="7581994" cy="586034"/>
      </dsp:txXfrm>
    </dsp:sp>
    <dsp:sp modelId="{97F985D8-35BA-410A-8120-F008FF720B1B}">
      <dsp:nvSpPr>
        <dsp:cNvPr id="0" name=""/>
        <dsp:cNvSpPr/>
      </dsp:nvSpPr>
      <dsp:spPr>
        <a:xfrm>
          <a:off x="0" y="4293292"/>
          <a:ext cx="10922000" cy="1178100"/>
        </a:xfrm>
        <a:prstGeom prst="rect">
          <a:avLst/>
        </a:prstGeom>
        <a:solidFill>
          <a:schemeClr val="lt1">
            <a:hueOff val="0"/>
            <a:satOff val="0"/>
            <a:lumOff val="0"/>
            <a:alpha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47669" tIns="458216" rIns="84766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alibri" pitchFamily="34" charset="0"/>
              <a:cs typeface="Calibri" pitchFamily="34" charset="0"/>
            </a:rPr>
            <a:t>invokes an application to interact with the system, or writes a query for easy retrieval, modification, or deletion of data.</a:t>
          </a:r>
        </a:p>
      </dsp:txBody>
      <dsp:txXfrm>
        <a:off x="0" y="4293292"/>
        <a:ext cx="10922000" cy="1178100"/>
      </dsp:txXfrm>
    </dsp:sp>
    <dsp:sp modelId="{0900D408-9ABA-4692-8B4E-25FD2FEDE3F7}">
      <dsp:nvSpPr>
        <dsp:cNvPr id="0" name=""/>
        <dsp:cNvSpPr/>
      </dsp:nvSpPr>
      <dsp:spPr>
        <a:xfrm>
          <a:off x="546100" y="3968572"/>
          <a:ext cx="7645400" cy="649440"/>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8978" tIns="0" rIns="288978" bIns="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pitchFamily="34" charset="0"/>
              <a:cs typeface="Calibri" pitchFamily="34" charset="0"/>
            </a:rPr>
            <a:t>End User</a:t>
          </a:r>
        </a:p>
      </dsp:txBody>
      <dsp:txXfrm>
        <a:off x="577803" y="4000275"/>
        <a:ext cx="7581994"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11/16/2019</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11/16/2019</a:t>
            </a:fld>
            <a:endParaRPr lang="en-US" dirty="0"/>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1</a:t>
            </a:fld>
            <a:endParaRPr lang="en-US" dirty="0"/>
          </a:p>
        </p:txBody>
      </p:sp>
    </p:spTree>
    <p:extLst>
      <p:ext uri="{BB962C8B-B14F-4D97-AF65-F5344CB8AC3E}">
        <p14:creationId xmlns:p14="http://schemas.microsoft.com/office/powerpoint/2010/main" val="3029258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Anomaly: </a:t>
            </a:r>
            <a:r>
              <a:rPr lang="en-US" dirty="0" err="1"/>
              <a:t>bất</a:t>
            </a:r>
            <a:r>
              <a:rPr lang="en-US" baseline="0" dirty="0"/>
              <a:t> </a:t>
            </a:r>
            <a:r>
              <a:rPr lang="en-US" baseline="0" dirty="0" err="1"/>
              <a:t>thường</a:t>
            </a:r>
            <a:endParaRPr lang="en-US" baseline="0" dirty="0"/>
          </a:p>
          <a:p>
            <a:r>
              <a:rPr lang="en-US" baseline="0" dirty="0"/>
              <a:t>Integrity: </a:t>
            </a:r>
            <a:r>
              <a:rPr lang="en-US" baseline="0" dirty="0" err="1"/>
              <a:t>toàn</a:t>
            </a:r>
            <a:r>
              <a:rPr lang="en-US" baseline="0" dirty="0"/>
              <a:t> </a:t>
            </a:r>
            <a:r>
              <a:rPr lang="en-US" baseline="0" dirty="0" err="1"/>
              <a:t>vẹn</a:t>
            </a: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latin typeface="Calibri" pitchFamily="34" charset="0"/>
                <a:cs typeface="Calibri" pitchFamily="34" charset="0"/>
              </a:rPr>
              <a:t>Unanticipated queries : </a:t>
            </a:r>
            <a:r>
              <a:rPr lang="en-US" sz="1200" b="1" dirty="0" err="1">
                <a:latin typeface="Calibri" pitchFamily="34" charset="0"/>
                <a:cs typeface="Calibri" pitchFamily="34" charset="0"/>
              </a:rPr>
              <a:t>truy</a:t>
            </a:r>
            <a:r>
              <a:rPr lang="en-US" sz="1200" b="1" dirty="0">
                <a:latin typeface="Calibri" pitchFamily="34" charset="0"/>
                <a:cs typeface="Calibri" pitchFamily="34" charset="0"/>
              </a:rPr>
              <a:t> </a:t>
            </a:r>
            <a:r>
              <a:rPr lang="en-US" sz="1200" b="1" dirty="0" err="1">
                <a:latin typeface="Calibri" pitchFamily="34" charset="0"/>
                <a:cs typeface="Calibri" pitchFamily="34" charset="0"/>
              </a:rPr>
              <a:t>vấn</a:t>
            </a:r>
            <a:r>
              <a:rPr lang="en-US" sz="1200" b="1" baseline="0" dirty="0">
                <a:latin typeface="Calibri" pitchFamily="34" charset="0"/>
                <a:cs typeface="Calibri" pitchFamily="34" charset="0"/>
              </a:rPr>
              <a:t> </a:t>
            </a:r>
            <a:r>
              <a:rPr lang="en-US" sz="1200" b="1" baseline="0" dirty="0" err="1">
                <a:latin typeface="Calibri" pitchFamily="34" charset="0"/>
                <a:cs typeface="Calibri" pitchFamily="34" charset="0"/>
              </a:rPr>
              <a:t>bất</a:t>
            </a:r>
            <a:r>
              <a:rPr lang="en-US" sz="1200" b="1" baseline="0" dirty="0">
                <a:latin typeface="Calibri" pitchFamily="34" charset="0"/>
                <a:cs typeface="Calibri" pitchFamily="34" charset="0"/>
              </a:rPr>
              <a:t> </a:t>
            </a:r>
            <a:r>
              <a:rPr lang="en-US" sz="1200" b="1" baseline="0" dirty="0" err="1">
                <a:latin typeface="Calibri" pitchFamily="34" charset="0"/>
                <a:cs typeface="Calibri" pitchFamily="34" charset="0"/>
              </a:rPr>
              <a:t>thường</a:t>
            </a:r>
            <a:endParaRPr lang="en-US" sz="1200" b="1" dirty="0">
              <a:latin typeface="Calibri" pitchFamily="34" charset="0"/>
              <a:cs typeface="Calibri"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6</a:t>
            </a:fld>
            <a:endParaRPr lang="en-US" dirty="0"/>
          </a:p>
        </p:txBody>
      </p:sp>
    </p:spTree>
    <p:extLst>
      <p:ext uri="{BB962C8B-B14F-4D97-AF65-F5344CB8AC3E}">
        <p14:creationId xmlns:p14="http://schemas.microsoft.com/office/powerpoint/2010/main" val="2408155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Evolve : </a:t>
            </a:r>
            <a:r>
              <a:rPr lang="en-US" dirty="0" err="1"/>
              <a:t>phát</a:t>
            </a:r>
            <a:r>
              <a:rPr lang="en-US" baseline="0" dirty="0"/>
              <a:t> </a:t>
            </a:r>
            <a:r>
              <a:rPr lang="en-US" baseline="0" dirty="0" err="1"/>
              <a:t>triển</a:t>
            </a:r>
            <a:endParaRPr lang="en-US" baseline="0" dirty="0"/>
          </a:p>
          <a:p>
            <a:r>
              <a:rPr lang="en-US" baseline="0" dirty="0"/>
              <a:t>Intensive: </a:t>
            </a:r>
            <a:r>
              <a:rPr lang="en-US" baseline="0" dirty="0" err="1"/>
              <a:t>chuyên</a:t>
            </a:r>
            <a:r>
              <a:rPr lang="en-US" baseline="0" dirty="0"/>
              <a:t> </a:t>
            </a:r>
            <a:r>
              <a:rPr lang="en-US" baseline="0" dirty="0" err="1"/>
              <a:t>sâu</a:t>
            </a:r>
            <a:r>
              <a:rPr lang="en-US" baseline="0" dirty="0"/>
              <a:t>, </a:t>
            </a:r>
            <a:r>
              <a:rPr lang="en-US" baseline="0" dirty="0" err="1"/>
              <a:t>thiên</a:t>
            </a:r>
            <a:r>
              <a:rPr lang="en-US" baseline="0" dirty="0"/>
              <a:t> </a:t>
            </a:r>
            <a:r>
              <a:rPr lang="en-US" baseline="0" dirty="0" err="1"/>
              <a:t>về</a:t>
            </a:r>
            <a:endParaRPr lang="en-US" baseline="0" dirty="0"/>
          </a:p>
          <a:p>
            <a:r>
              <a:rPr lang="en-US" baseline="0" dirty="0"/>
              <a:t>Achieve: </a:t>
            </a:r>
            <a:r>
              <a:rPr lang="en-US" baseline="0" dirty="0" err="1"/>
              <a:t>đạt</a:t>
            </a:r>
            <a:r>
              <a:rPr lang="en-US" baseline="0" dirty="0"/>
              <a:t> </a:t>
            </a:r>
            <a:r>
              <a:rPr lang="en-US" baseline="0" dirty="0" err="1"/>
              <a:t>được</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7</a:t>
            </a:fld>
            <a:endParaRPr lang="en-US" dirty="0"/>
          </a:p>
        </p:txBody>
      </p:sp>
    </p:spTree>
    <p:extLst>
      <p:ext uri="{BB962C8B-B14F-4D97-AF65-F5344CB8AC3E}">
        <p14:creationId xmlns:p14="http://schemas.microsoft.com/office/powerpoint/2010/main" val="341661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Interrelate: </a:t>
            </a:r>
            <a:r>
              <a:rPr lang="en-US" dirty="0" err="1"/>
              <a:t>tương</a:t>
            </a:r>
            <a:r>
              <a:rPr lang="en-US" baseline="0" dirty="0"/>
              <a:t> </a:t>
            </a:r>
            <a:r>
              <a:rPr lang="en-US" baseline="0" dirty="0" err="1"/>
              <a:t>tác</a:t>
            </a:r>
            <a:r>
              <a:rPr lang="en-US" baseline="0" dirty="0"/>
              <a:t> </a:t>
            </a:r>
            <a:r>
              <a:rPr lang="en-US" baseline="0" dirty="0" err="1"/>
              <a:t>với</a:t>
            </a:r>
            <a:r>
              <a:rPr lang="en-US" baseline="0" dirty="0"/>
              <a:t> </a:t>
            </a:r>
            <a:r>
              <a:rPr lang="en-US" baseline="0" dirty="0" err="1"/>
              <a:t>nhau</a:t>
            </a:r>
            <a:r>
              <a:rPr lang="en-US" baseline="0" dirty="0"/>
              <a:t>.</a:t>
            </a:r>
          </a:p>
          <a:p>
            <a:r>
              <a:rPr lang="en-US" baseline="0" dirty="0"/>
              <a:t>Automated teller machine : </a:t>
            </a:r>
            <a:r>
              <a:rPr lang="en-US" baseline="0" dirty="0" err="1"/>
              <a:t>máy</a:t>
            </a:r>
            <a:r>
              <a:rPr lang="en-US" baseline="0" dirty="0"/>
              <a:t> </a:t>
            </a:r>
            <a:r>
              <a:rPr lang="en-US" baseline="0" dirty="0" err="1"/>
              <a:t>rút</a:t>
            </a:r>
            <a:r>
              <a:rPr lang="en-US" baseline="0" dirty="0"/>
              <a:t> </a:t>
            </a:r>
            <a:r>
              <a:rPr lang="en-US" baseline="0" dirty="0" err="1"/>
              <a:t>tiền</a:t>
            </a:r>
            <a:r>
              <a:rPr lang="en-US" baseline="0" dirty="0"/>
              <a:t> </a:t>
            </a:r>
            <a:r>
              <a:rPr lang="en-US" baseline="0" dirty="0" err="1"/>
              <a:t>tự</a:t>
            </a:r>
            <a:r>
              <a:rPr lang="en-US" baseline="0" dirty="0"/>
              <a:t> </a:t>
            </a:r>
            <a:r>
              <a:rPr lang="en-US" baseline="0" dirty="0" err="1"/>
              <a:t>động</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9</a:t>
            </a:fld>
            <a:endParaRPr lang="en-US" dirty="0"/>
          </a:p>
        </p:txBody>
      </p:sp>
    </p:spTree>
    <p:extLst>
      <p:ext uri="{BB962C8B-B14F-4D97-AF65-F5344CB8AC3E}">
        <p14:creationId xmlns:p14="http://schemas.microsoft.com/office/powerpoint/2010/main" val="3966028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Evolution :</a:t>
            </a:r>
            <a:r>
              <a:rPr lang="en-US" dirty="0" err="1"/>
              <a:t>sw</a:t>
            </a:r>
            <a:r>
              <a:rPr lang="en-US" dirty="0"/>
              <a:t> </a:t>
            </a:r>
            <a:r>
              <a:rPr lang="en-US" dirty="0" err="1"/>
              <a:t>phat</a:t>
            </a:r>
            <a:r>
              <a:rPr lang="en-US" dirty="0"/>
              <a:t> </a:t>
            </a:r>
            <a:r>
              <a:rPr lang="en-US" dirty="0" err="1"/>
              <a:t>trien</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11</a:t>
            </a:fld>
            <a:endParaRPr lang="en-US" dirty="0"/>
          </a:p>
        </p:txBody>
      </p:sp>
    </p:spTree>
    <p:extLst>
      <p:ext uri="{BB962C8B-B14F-4D97-AF65-F5344CB8AC3E}">
        <p14:creationId xmlns:p14="http://schemas.microsoft.com/office/powerpoint/2010/main" val="2682301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Cumbersome:cồn</a:t>
            </a:r>
            <a:r>
              <a:rPr lang="en-US" baseline="0" dirty="0" err="1"/>
              <a:t>g</a:t>
            </a:r>
            <a:r>
              <a:rPr lang="en-US" baseline="0" dirty="0"/>
              <a:t> </a:t>
            </a:r>
            <a:r>
              <a:rPr lang="en-US" baseline="0" dirty="0" err="1"/>
              <a:t>kềnh</a:t>
            </a:r>
            <a:endParaRPr lang="en-US" baseline="0" dirty="0"/>
          </a:p>
          <a:p>
            <a:r>
              <a:rPr lang="en-US" baseline="0" dirty="0" err="1"/>
              <a:t>Khi</a:t>
            </a:r>
            <a:r>
              <a:rPr lang="en-US" baseline="0" dirty="0"/>
              <a:t> </a:t>
            </a:r>
            <a:r>
              <a:rPr lang="en-US" baseline="0" dirty="0" err="1"/>
              <a:t>nhu</a:t>
            </a:r>
            <a:r>
              <a:rPr lang="en-US" baseline="0" dirty="0"/>
              <a:t> </a:t>
            </a:r>
            <a:r>
              <a:rPr lang="en-US" baseline="0" dirty="0" err="1"/>
              <a:t>cầu</a:t>
            </a:r>
            <a:r>
              <a:rPr lang="en-US" baseline="0" dirty="0"/>
              <a:t> </a:t>
            </a:r>
            <a:r>
              <a:rPr lang="en-US" baseline="0" dirty="0" err="1"/>
              <a:t>tt</a:t>
            </a:r>
            <a:r>
              <a:rPr lang="en-US" baseline="0" dirty="0"/>
              <a:t> </a:t>
            </a:r>
            <a:r>
              <a:rPr lang="en-US" baseline="0" dirty="0" err="1"/>
              <a:t>tăng</a:t>
            </a:r>
            <a:r>
              <a:rPr lang="en-US" baseline="0" dirty="0"/>
              <a:t>  </a:t>
            </a:r>
            <a:r>
              <a:rPr lang="en-US" baseline="0" dirty="0" err="1"/>
              <a:t>trưởng</a:t>
            </a:r>
            <a:r>
              <a:rPr lang="en-US" baseline="0" dirty="0"/>
              <a:t> + </a:t>
            </a:r>
            <a:r>
              <a:rPr lang="en-US" baseline="0" dirty="0" err="1"/>
              <a:t>các</a:t>
            </a:r>
            <a:r>
              <a:rPr lang="en-US" baseline="0" dirty="0"/>
              <a:t> apps &amp; </a:t>
            </a:r>
            <a:r>
              <a:rPr lang="en-US" baseline="0" dirty="0" err="1"/>
              <a:t>dbs</a:t>
            </a:r>
            <a:r>
              <a:rPr lang="en-US" baseline="0" dirty="0"/>
              <a:t> </a:t>
            </a:r>
            <a:r>
              <a:rPr lang="en-US" baseline="0" dirty="0" err="1"/>
              <a:t>ngày</a:t>
            </a:r>
            <a:r>
              <a:rPr lang="en-US" baseline="0" dirty="0"/>
              <a:t> </a:t>
            </a:r>
            <a:r>
              <a:rPr lang="en-US" baseline="0" dirty="0" err="1"/>
              <a:t>càng</a:t>
            </a:r>
            <a:r>
              <a:rPr lang="en-US" baseline="0" dirty="0"/>
              <a:t> </a:t>
            </a:r>
            <a:r>
              <a:rPr lang="en-US" baseline="0" dirty="0" err="1"/>
              <a:t>phức</a:t>
            </a:r>
            <a:r>
              <a:rPr lang="en-US" baseline="0" dirty="0"/>
              <a:t> </a:t>
            </a:r>
            <a:r>
              <a:rPr lang="en-US" baseline="0" dirty="0" err="1"/>
              <a:t>tạp</a:t>
            </a:r>
            <a:r>
              <a:rPr lang="en-US" baseline="0" dirty="0"/>
              <a:t> </a:t>
            </a:r>
            <a:r>
              <a:rPr lang="en-US" baseline="0" dirty="0" err="1"/>
              <a:t>hơn</a:t>
            </a:r>
            <a:r>
              <a:rPr lang="en-US" baseline="0" dirty="0"/>
              <a:t> -&gt; </a:t>
            </a:r>
            <a:r>
              <a:rPr lang="en-US" baseline="0" dirty="0" err="1"/>
              <a:t>việc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ql</a:t>
            </a:r>
            <a:r>
              <a:rPr lang="en-US" baseline="0" dirty="0"/>
              <a:t> </a:t>
            </a:r>
            <a:r>
              <a:rPr lang="en-US" baseline="0" dirty="0" err="1"/>
              <a:t>và</a:t>
            </a:r>
            <a:r>
              <a:rPr lang="en-US" baseline="0" dirty="0"/>
              <a:t> </a:t>
            </a:r>
            <a:r>
              <a:rPr lang="en-US" baseline="0" dirty="0" err="1"/>
              <a:t>tk</a:t>
            </a:r>
            <a:r>
              <a:rPr lang="en-US" baseline="0" dirty="0"/>
              <a:t> </a:t>
            </a:r>
            <a:r>
              <a:rPr lang="en-US" baseline="0" dirty="0" err="1"/>
              <a:t>csdl</a:t>
            </a:r>
            <a:r>
              <a:rPr lang="en-US" baseline="0" dirty="0"/>
              <a:t> </a:t>
            </a:r>
            <a:r>
              <a:rPr lang="en-US" baseline="0" dirty="0" err="1"/>
              <a:t>trở</a:t>
            </a:r>
            <a:r>
              <a:rPr lang="en-US" baseline="0" dirty="0"/>
              <a:t> </a:t>
            </a:r>
            <a:r>
              <a:rPr lang="en-US" baseline="0" dirty="0" err="1"/>
              <a:t>nên</a:t>
            </a:r>
            <a:r>
              <a:rPr lang="en-US" baseline="0" dirty="0"/>
              <a:t> </a:t>
            </a:r>
            <a:r>
              <a:rPr lang="en-US" baseline="0" dirty="0" err="1"/>
              <a:t>cồng</a:t>
            </a:r>
            <a:r>
              <a:rPr lang="en-US" baseline="0" dirty="0"/>
              <a:t> </a:t>
            </a:r>
            <a:r>
              <a:rPr lang="en-US" baseline="0" dirty="0" err="1"/>
              <a:t>kềnh</a:t>
            </a:r>
            <a:r>
              <a:rPr lang="en-US" baseline="0" dirty="0"/>
              <a:t>.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6AE1F710-3F4D-4CB2-B8EF-AD2B0CD37885}" type="slidenum">
              <a:rPr lang="en-US" smtClean="0"/>
              <a:pPr>
                <a:defRPr/>
              </a:pPr>
              <a:t>18</a:t>
            </a:fld>
            <a:endParaRPr lang="en-US" dirty="0"/>
          </a:p>
        </p:txBody>
      </p:sp>
    </p:spTree>
    <p:extLst>
      <p:ext uri="{BB962C8B-B14F-4D97-AF65-F5344CB8AC3E}">
        <p14:creationId xmlns:p14="http://schemas.microsoft.com/office/powerpoint/2010/main" val="1924993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Involve: </a:t>
            </a:r>
            <a:r>
              <a:rPr lang="en-US" dirty="0" err="1"/>
              <a:t>tham</a:t>
            </a:r>
            <a:r>
              <a:rPr lang="en-US" dirty="0"/>
              <a:t> </a:t>
            </a:r>
            <a:r>
              <a:rPr lang="en-US" dirty="0" err="1"/>
              <a:t>gia</a:t>
            </a:r>
            <a:endParaRPr lang="en-US" dirty="0"/>
          </a:p>
          <a:p>
            <a:r>
              <a:rPr lang="en-US" dirty="0"/>
              <a:t>Accountable for, responsible</a:t>
            </a:r>
            <a:r>
              <a:rPr lang="en-US" baseline="0" dirty="0"/>
              <a:t> for</a:t>
            </a:r>
            <a:r>
              <a:rPr lang="en-US" dirty="0"/>
              <a:t> :</a:t>
            </a:r>
            <a:r>
              <a:rPr lang="en-US" baseline="0" dirty="0"/>
              <a:t> </a:t>
            </a:r>
            <a:r>
              <a:rPr lang="en-US" baseline="0" dirty="0" err="1"/>
              <a:t>chịu</a:t>
            </a:r>
            <a:r>
              <a:rPr lang="en-US" baseline="0" dirty="0"/>
              <a:t> </a:t>
            </a:r>
            <a:r>
              <a:rPr lang="en-US" baseline="0" dirty="0" err="1"/>
              <a:t>trách</a:t>
            </a:r>
            <a:r>
              <a:rPr lang="en-US" baseline="0" dirty="0"/>
              <a:t> </a:t>
            </a:r>
            <a:r>
              <a:rPr lang="en-US" baseline="0" dirty="0" err="1"/>
              <a:t>nhiệm</a:t>
            </a:r>
            <a:endParaRPr lang="en-US" dirty="0"/>
          </a:p>
          <a:p>
            <a:r>
              <a:rPr lang="en-US" dirty="0"/>
              <a:t>Breach of</a:t>
            </a:r>
            <a:r>
              <a:rPr lang="en-US" baseline="0" dirty="0"/>
              <a:t> security: vi </a:t>
            </a:r>
            <a:r>
              <a:rPr lang="en-US" baseline="0" dirty="0" err="1"/>
              <a:t>phạm</a:t>
            </a:r>
            <a:r>
              <a:rPr lang="en-US" baseline="0" dirty="0"/>
              <a:t> an </a:t>
            </a:r>
            <a:r>
              <a:rPr lang="en-US" baseline="0" dirty="0" err="1"/>
              <a:t>ninh</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27</a:t>
            </a:fld>
            <a:endParaRPr lang="en-US" dirty="0"/>
          </a:p>
        </p:txBody>
      </p:sp>
    </p:spTree>
    <p:extLst>
      <p:ext uri="{BB962C8B-B14F-4D97-AF65-F5344CB8AC3E}">
        <p14:creationId xmlns:p14="http://schemas.microsoft.com/office/powerpoint/2010/main" val="4024218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Ultimate data:</a:t>
            </a:r>
            <a:r>
              <a:rPr lang="en-US" baseline="0" dirty="0"/>
              <a:t> </a:t>
            </a:r>
            <a:r>
              <a:rPr lang="en-US" sz="1200" b="0" i="0" kern="1200" dirty="0">
                <a:solidFill>
                  <a:schemeClr val="tx1"/>
                </a:solidFill>
                <a:effectLst/>
                <a:latin typeface="Calibri" pitchFamily="34" charset="0"/>
                <a:ea typeface="+mn-ea"/>
                <a:cs typeface="+mn-cs"/>
              </a:rPr>
              <a:t>/ˈ</a:t>
            </a:r>
            <a:r>
              <a:rPr lang="en-US" sz="1200" b="0" i="0" kern="1200" dirty="0" err="1">
                <a:solidFill>
                  <a:schemeClr val="tx1"/>
                </a:solidFill>
                <a:effectLst/>
                <a:latin typeface="Calibri" pitchFamily="34" charset="0"/>
                <a:ea typeface="+mn-ea"/>
                <a:cs typeface="+mn-cs"/>
              </a:rPr>
              <a:t>ʌltɪmət</a:t>
            </a:r>
            <a:r>
              <a:rPr lang="en-US" sz="1200" b="0" i="0" kern="1200" dirty="0">
                <a:solidFill>
                  <a:schemeClr val="tx1"/>
                </a:solidFill>
                <a:effectLst/>
                <a:latin typeface="Calibri" pitchFamily="34" charset="0"/>
                <a:ea typeface="+mn-ea"/>
                <a:cs typeface="+mn-cs"/>
              </a:rPr>
              <a:t>/ </a:t>
            </a:r>
            <a:r>
              <a:rPr lang="en-US" baseline="0" dirty="0" err="1"/>
              <a:t>dữ</a:t>
            </a:r>
            <a:r>
              <a:rPr lang="en-US" baseline="0" dirty="0"/>
              <a:t> </a:t>
            </a:r>
            <a:r>
              <a:rPr lang="en-US" baseline="0" dirty="0" err="1"/>
              <a:t>liệu</a:t>
            </a:r>
            <a:r>
              <a:rPr lang="en-US" baseline="0" dirty="0"/>
              <a:t> </a:t>
            </a:r>
            <a:r>
              <a:rPr lang="en-US" baseline="0" dirty="0" err="1"/>
              <a:t>cuối</a:t>
            </a:r>
            <a:r>
              <a:rPr lang="en-US" baseline="0" dirty="0"/>
              <a:t> </a:t>
            </a:r>
            <a:r>
              <a:rPr lang="en-US" baseline="0" dirty="0" err="1"/>
              <a:t>cùng</a:t>
            </a:r>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29</a:t>
            </a:fld>
            <a:endParaRPr lang="en-US" dirty="0"/>
          </a:p>
        </p:txBody>
      </p:sp>
    </p:spTree>
    <p:extLst>
      <p:ext uri="{BB962C8B-B14F-4D97-AF65-F5344CB8AC3E}">
        <p14:creationId xmlns:p14="http://schemas.microsoft.com/office/powerpoint/2010/main" val="1078214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 Aptech Ltd. </a:t>
            </a:r>
          </a:p>
        </p:txBody>
      </p:sp>
      <p:sp>
        <p:nvSpPr>
          <p:cNvPr id="5" name="Footer Placeholder 4"/>
          <p:cNvSpPr>
            <a:spLocks noGrp="1"/>
          </p:cNvSpPr>
          <p:nvPr>
            <p:ph type="ftr" sz="quarter" idx="11"/>
          </p:nvPr>
        </p:nvSpPr>
        <p:spPr/>
        <p:txBody>
          <a:bodyPr/>
          <a:lstStyle/>
          <a:p>
            <a:r>
              <a:rPr lang="en-US"/>
              <a:t>RDBMS Concepts/ Session 1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15240" y="0"/>
            <a:ext cx="12192000" cy="748199"/>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Slide Number Placeholder 5"/>
          <p:cNvSpPr>
            <a:spLocks noGrp="1"/>
          </p:cNvSpPr>
          <p:nvPr>
            <p:ph type="sldNum" sz="quarter" idx="10"/>
          </p:nvPr>
        </p:nvSpPr>
        <p:spPr>
          <a:xfrm>
            <a:off x="8915400" y="6523036"/>
            <a:ext cx="2844800" cy="365125"/>
          </a:xfrm>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a:xfrm>
            <a:off x="3810000" y="6519511"/>
            <a:ext cx="3860800" cy="365125"/>
          </a:xfrm>
        </p:spPr>
        <p:txBody>
          <a:bodyPr/>
          <a:lstStyle>
            <a:lvl1pPr>
              <a:defRPr smtClean="0">
                <a:solidFill>
                  <a:schemeClr val="tx1"/>
                </a:solidFill>
              </a:defRPr>
            </a:lvl1pPr>
          </a:lstStyle>
          <a:p>
            <a:pPr>
              <a:defRPr/>
            </a:pPr>
            <a:r>
              <a:rPr lang="en-US" dirty="0"/>
              <a:t>RDBMS Concepts/ Session 1 </a:t>
            </a:r>
          </a:p>
        </p:txBody>
      </p:sp>
      <p:sp>
        <p:nvSpPr>
          <p:cNvPr id="11" name="Title 1"/>
          <p:cNvSpPr>
            <a:spLocks noGrp="1"/>
          </p:cNvSpPr>
          <p:nvPr>
            <p:ph type="title" hasCustomPrompt="1"/>
          </p:nvPr>
        </p:nvSpPr>
        <p:spPr>
          <a:xfrm>
            <a:off x="1219200" y="25670"/>
            <a:ext cx="10820400" cy="722529"/>
          </a:xfrm>
          <a:noFill/>
          <a:ln>
            <a:noFill/>
          </a:ln>
          <a:effectLst>
            <a:glow rad="63500">
              <a:schemeClr val="accent4">
                <a:satMod val="175000"/>
                <a:alpha val="40000"/>
              </a:schemeClr>
            </a:glow>
          </a:effectLst>
        </p:spPr>
        <p:txBody>
          <a:bodyPr>
            <a:noAutofit/>
          </a:bodyPr>
          <a:lstStyle>
            <a:lvl1pPr marL="115888" indent="0" algn="l">
              <a:defRPr sz="4400" b="0" i="0" cap="none" spc="0" baseline="0">
                <a:ln w="900" cmpd="sng">
                  <a:solidFill>
                    <a:srgbClr val="C00000">
                      <a:alpha val="55000"/>
                    </a:srgbClr>
                  </a:solidFill>
                  <a:prstDash val="solid"/>
                </a:ln>
                <a:solidFill>
                  <a:srgbClr val="0036A2"/>
                </a:solidFill>
                <a:effectLst>
                  <a:innerShdw blurRad="101600" dist="76200" dir="5400000">
                    <a:schemeClr val="accent1">
                      <a:satMod val="190000"/>
                      <a:tint val="100000"/>
                      <a:alpha val="74000"/>
                    </a:schemeClr>
                  </a:innerShdw>
                </a:effectLst>
                <a:latin typeface="+mj-lt"/>
              </a:defRPr>
            </a:lvl1pPr>
          </a:lstStyle>
          <a:p>
            <a:r>
              <a:rPr lang="en-US" dirty="0"/>
              <a:t>Click to add title</a:t>
            </a:r>
          </a:p>
        </p:txBody>
      </p:sp>
      <p:sp>
        <p:nvSpPr>
          <p:cNvPr id="14" name="Footer Placeholder 4"/>
          <p:cNvSpPr txBox="1">
            <a:spLocks/>
          </p:cNvSpPr>
          <p:nvPr userDrawn="1"/>
        </p:nvSpPr>
        <p:spPr>
          <a:xfrm>
            <a:off x="0" y="6613526"/>
            <a:ext cx="4064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20" name="Picture 19" descr="cylindrical-data_2.png"/>
          <p:cNvPicPr>
            <a:picLocks noChangeAspect="1"/>
          </p:cNvPicPr>
          <p:nvPr userDrawn="1"/>
        </p:nvPicPr>
        <p:blipFill>
          <a:blip r:embed="rId2" cstate="print">
            <a:lum bright="5000" contrast="-6000"/>
          </a:blip>
          <a:stretch>
            <a:fillRect/>
          </a:stretch>
        </p:blipFill>
        <p:spPr>
          <a:xfrm>
            <a:off x="269240" y="-76200"/>
            <a:ext cx="797560" cy="990600"/>
          </a:xfrm>
          <a:prstGeom prst="rect">
            <a:avLst/>
          </a:prstGeom>
          <a:effectLst>
            <a:outerShdw blurRad="76200" dist="139700" sy="23000" kx="1200000" algn="br" rotWithShape="0">
              <a:prstClr val="black">
                <a:alpha val="20000"/>
              </a:prstClr>
            </a:outerShdw>
          </a:effectLst>
        </p:spPr>
      </p:pic>
      <p:sp>
        <p:nvSpPr>
          <p:cNvPr id="12" name="TextBox 11"/>
          <p:cNvSpPr txBox="1"/>
          <p:nvPr userDrawn="1"/>
        </p:nvSpPr>
        <p:spPr>
          <a:xfrm>
            <a:off x="309345" y="165236"/>
            <a:ext cx="77216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
        <p:nvSpPr>
          <p:cNvPr id="3" name="Content Placeholder 2">
            <a:extLst>
              <a:ext uri="{FF2B5EF4-FFF2-40B4-BE49-F238E27FC236}">
                <a16:creationId xmlns:a16="http://schemas.microsoft.com/office/drawing/2014/main" id="{EF0C7B8E-21C5-4DBC-B37E-4C2984A412DA}"/>
              </a:ext>
            </a:extLst>
          </p:cNvPr>
          <p:cNvSpPr>
            <a:spLocks noGrp="1"/>
          </p:cNvSpPr>
          <p:nvPr>
            <p:ph sz="quarter" idx="12"/>
          </p:nvPr>
        </p:nvSpPr>
        <p:spPr>
          <a:xfrm>
            <a:off x="609600" y="1173162"/>
            <a:ext cx="11002963" cy="51514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39520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Aptech Ltd. </a:t>
            </a:r>
          </a:p>
        </p:txBody>
      </p:sp>
      <p:sp>
        <p:nvSpPr>
          <p:cNvPr id="5" name="Footer Placeholder 4"/>
          <p:cNvSpPr>
            <a:spLocks noGrp="1"/>
          </p:cNvSpPr>
          <p:nvPr>
            <p:ph type="ftr" sz="quarter" idx="11"/>
          </p:nvPr>
        </p:nvSpPr>
        <p:spPr/>
        <p:txBody>
          <a:bodyPr/>
          <a:lstStyle/>
          <a:p>
            <a:r>
              <a:rPr lang="en-US"/>
              <a:t>RDBMS Concepts/ Session 1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Aptech Ltd. </a:t>
            </a:r>
          </a:p>
        </p:txBody>
      </p:sp>
      <p:sp>
        <p:nvSpPr>
          <p:cNvPr id="6" name="Footer Placeholder 5"/>
          <p:cNvSpPr>
            <a:spLocks noGrp="1"/>
          </p:cNvSpPr>
          <p:nvPr>
            <p:ph type="ftr" sz="quarter" idx="11"/>
          </p:nvPr>
        </p:nvSpPr>
        <p:spPr/>
        <p:txBody>
          <a:bodyPr/>
          <a:lstStyle/>
          <a:p>
            <a:r>
              <a:rPr lang="en-US"/>
              <a:t>RDBMS Concepts/ Session 1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Aptech Ltd. </a:t>
            </a:r>
          </a:p>
        </p:txBody>
      </p:sp>
      <p:sp>
        <p:nvSpPr>
          <p:cNvPr id="8" name="Footer Placeholder 7"/>
          <p:cNvSpPr>
            <a:spLocks noGrp="1"/>
          </p:cNvSpPr>
          <p:nvPr>
            <p:ph type="ftr" sz="quarter" idx="11"/>
          </p:nvPr>
        </p:nvSpPr>
        <p:spPr/>
        <p:txBody>
          <a:bodyPr/>
          <a:lstStyle/>
          <a:p>
            <a:r>
              <a:rPr lang="en-US"/>
              <a:t>RDBMS Concepts/ Session 1 </a:t>
            </a:r>
          </a:p>
        </p:txBody>
      </p:sp>
      <p:sp>
        <p:nvSpPr>
          <p:cNvPr id="9" name="Slide Number Placeholder 8"/>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Aptech Ltd. </a:t>
            </a:r>
          </a:p>
        </p:txBody>
      </p:sp>
      <p:sp>
        <p:nvSpPr>
          <p:cNvPr id="6" name="Footer Placeholder 5"/>
          <p:cNvSpPr>
            <a:spLocks noGrp="1"/>
          </p:cNvSpPr>
          <p:nvPr>
            <p:ph type="ftr" sz="quarter" idx="11"/>
          </p:nvPr>
        </p:nvSpPr>
        <p:spPr/>
        <p:txBody>
          <a:bodyPr/>
          <a:lstStyle/>
          <a:p>
            <a:r>
              <a:rPr lang="en-US"/>
              <a:t>RDBMS Concepts/ Session 1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Aptech Ltd. </a:t>
            </a:r>
          </a:p>
        </p:txBody>
      </p:sp>
      <p:sp>
        <p:nvSpPr>
          <p:cNvPr id="6" name="Footer Placeholder 5"/>
          <p:cNvSpPr>
            <a:spLocks noGrp="1"/>
          </p:cNvSpPr>
          <p:nvPr>
            <p:ph type="ftr" sz="quarter" idx="11"/>
          </p:nvPr>
        </p:nvSpPr>
        <p:spPr/>
        <p:txBody>
          <a:bodyPr/>
          <a:lstStyle/>
          <a:p>
            <a:r>
              <a:rPr lang="en-US"/>
              <a:t>RDBMS Concepts/ Session 1 </a:t>
            </a:r>
          </a:p>
        </p:txBody>
      </p:sp>
      <p:sp>
        <p:nvSpPr>
          <p:cNvPr id="7" name="Slide Number Placeholder 6"/>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Aptech Ltd. </a:t>
            </a:r>
          </a:p>
        </p:txBody>
      </p:sp>
      <p:sp>
        <p:nvSpPr>
          <p:cNvPr id="5" name="Footer Placeholder 4"/>
          <p:cNvSpPr>
            <a:spLocks noGrp="1"/>
          </p:cNvSpPr>
          <p:nvPr>
            <p:ph type="ftr" sz="quarter" idx="11"/>
          </p:nvPr>
        </p:nvSpPr>
        <p:spPr/>
        <p:txBody>
          <a:bodyPr/>
          <a:lstStyle/>
          <a:p>
            <a:r>
              <a:rPr lang="en-US"/>
              <a:t>RDBMS Concepts/ Session 1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Aptech Ltd. </a:t>
            </a:r>
          </a:p>
        </p:txBody>
      </p:sp>
      <p:sp>
        <p:nvSpPr>
          <p:cNvPr id="5" name="Footer Placeholder 4"/>
          <p:cNvSpPr>
            <a:spLocks noGrp="1"/>
          </p:cNvSpPr>
          <p:nvPr>
            <p:ph type="ftr" sz="quarter" idx="11"/>
          </p:nvPr>
        </p:nvSpPr>
        <p:spPr/>
        <p:txBody>
          <a:bodyPr/>
          <a:lstStyle/>
          <a:p>
            <a:r>
              <a:rPr lang="en-US"/>
              <a:t>RDBMS Concepts/ Session 1 </a:t>
            </a:r>
          </a:p>
        </p:txBody>
      </p:sp>
      <p:sp>
        <p:nvSpPr>
          <p:cNvPr id="6" name="Slide Number Placeholder 5"/>
          <p:cNvSpPr>
            <a:spLocks noGrp="1"/>
          </p:cNvSpPr>
          <p:nvPr>
            <p:ph type="sldNum" sz="quarter" idx="12"/>
          </p:nvPr>
        </p:nvSpPr>
        <p:spPr/>
        <p:txBody>
          <a:bodyPr/>
          <a:lstStyle/>
          <a:p>
            <a:fld id="{99F0C83D-1ABF-4589-8D1C-B9232FED1B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2336800" y="3657600"/>
            <a:ext cx="24384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latin typeface="Book Antiqua" pitchFamily="18" charset="0"/>
              </a:rPr>
              <a:t>Session: 1</a:t>
            </a:r>
          </a:p>
        </p:txBody>
      </p:sp>
      <p:sp>
        <p:nvSpPr>
          <p:cNvPr id="18" name="Text Box 11"/>
          <p:cNvSpPr txBox="1">
            <a:spLocks noChangeArrowheads="1"/>
          </p:cNvSpPr>
          <p:nvPr userDrawn="1"/>
        </p:nvSpPr>
        <p:spPr bwMode="auto">
          <a:xfrm>
            <a:off x="1219200" y="4419600"/>
            <a:ext cx="9753600" cy="784830"/>
          </a:xfrm>
          <a:prstGeom prst="rect">
            <a:avLst/>
          </a:prstGeom>
          <a:noFill/>
          <a:ln w="9525">
            <a:noFill/>
            <a:miter lim="800000"/>
            <a:headEnd/>
            <a:tailEnd/>
          </a:ln>
          <a:effectLst/>
        </p:spPr>
        <p:txBody>
          <a:bodyPr wrap="square">
            <a:spAutoFit/>
          </a:bodyPr>
          <a:lstStyle/>
          <a:p>
            <a:pPr algn="ctr">
              <a:lnSpc>
                <a:spcPct val="100000"/>
              </a:lnSpc>
              <a:defRPr/>
            </a:pPr>
            <a:r>
              <a:rPr lang="en-US" sz="4500" b="1" i="1" dirty="0">
                <a:effectLst>
                  <a:reflection blurRad="6350" stA="55000" endA="300" endPos="45500" dir="5400000" sy="-100000" algn="bl" rotWithShape="0"/>
                </a:effectLst>
                <a:latin typeface="Book Antiqua" pitchFamily="18" charset="0"/>
              </a:rPr>
              <a:t>Introduction to the Web</a:t>
            </a:r>
          </a:p>
        </p:txBody>
      </p:sp>
      <p:pic>
        <p:nvPicPr>
          <p:cNvPr id="12" name="Picture 11" descr="SQL session page.tif"/>
          <p:cNvPicPr>
            <a:picLocks noChangeAspect="1"/>
          </p:cNvPicPr>
          <p:nvPr userDrawn="1"/>
        </p:nvPicPr>
        <p:blipFill>
          <a:blip r:embed="rId2" cstate="print"/>
          <a:stretch>
            <a:fillRect/>
          </a:stretch>
        </p:blipFill>
        <p:spPr>
          <a:xfrm>
            <a:off x="0" y="0"/>
            <a:ext cx="12192000" cy="6858000"/>
          </a:xfrm>
          <a:prstGeom prst="rect">
            <a:avLst/>
          </a:prstGeom>
          <a:blipFill>
            <a:blip r:embed="rId3" cstate="print"/>
            <a:tile tx="0" ty="0" sx="100000" sy="100000" flip="none" algn="tl"/>
          </a:blipFill>
        </p:spPr>
      </p:pic>
      <p:sp>
        <p:nvSpPr>
          <p:cNvPr id="13" name="Text Box 13"/>
          <p:cNvSpPr txBox="1">
            <a:spLocks noChangeArrowheads="1"/>
          </p:cNvSpPr>
          <p:nvPr userDrawn="1"/>
        </p:nvSpPr>
        <p:spPr bwMode="auto">
          <a:xfrm>
            <a:off x="3149600" y="2905780"/>
            <a:ext cx="24384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Session: 1</a:t>
            </a:r>
          </a:p>
        </p:txBody>
      </p:sp>
      <p:sp>
        <p:nvSpPr>
          <p:cNvPr id="14" name="Text Box 13"/>
          <p:cNvSpPr txBox="1">
            <a:spLocks noChangeArrowheads="1"/>
          </p:cNvSpPr>
          <p:nvPr userDrawn="1"/>
        </p:nvSpPr>
        <p:spPr bwMode="auto">
          <a:xfrm>
            <a:off x="2540000" y="3810000"/>
            <a:ext cx="7112000" cy="523220"/>
          </a:xfrm>
          <a:prstGeom prst="rect">
            <a:avLst/>
          </a:prstGeom>
          <a:noFill/>
          <a:ln w="9525">
            <a:noFill/>
            <a:miter lim="800000"/>
            <a:headEnd/>
            <a:tailEnd/>
          </a:ln>
          <a:effectLst/>
        </p:spPr>
        <p:txBody>
          <a:bodyPr wrap="square">
            <a:spAutoFit/>
          </a:bodyPr>
          <a:lstStyle/>
          <a:p>
            <a:pPr algn="r">
              <a:lnSpc>
                <a:spcPct val="100000"/>
              </a:lnSpc>
              <a:defRPr/>
            </a:pPr>
            <a:r>
              <a:rPr lang="en-US" sz="2800" b="1" dirty="0">
                <a:solidFill>
                  <a:schemeClr val="bg1"/>
                </a:solidFill>
                <a:latin typeface="Book Antiqua" pitchFamily="18" charset="0"/>
              </a:rPr>
              <a:t>RDBMS Concepts</a:t>
            </a:r>
          </a:p>
        </p:txBody>
      </p:sp>
      <p:sp>
        <p:nvSpPr>
          <p:cNvPr id="7" name="Text Box 13"/>
          <p:cNvSpPr txBox="1">
            <a:spLocks noChangeArrowheads="1"/>
          </p:cNvSpPr>
          <p:nvPr userDrawn="1"/>
        </p:nvSpPr>
        <p:spPr bwMode="auto">
          <a:xfrm>
            <a:off x="3962400" y="1219201"/>
            <a:ext cx="7213600" cy="1200329"/>
          </a:xfrm>
          <a:prstGeom prst="rect">
            <a:avLst/>
          </a:prstGeom>
          <a:noFill/>
          <a:ln w="9525">
            <a:noFill/>
            <a:miter lim="800000"/>
            <a:headEnd/>
            <a:tailEnd/>
          </a:ln>
          <a:effectLst/>
        </p:spPr>
        <p:txBody>
          <a:bodyPr wrap="square">
            <a:spAutoFit/>
          </a:bodyPr>
          <a:lstStyle/>
          <a:p>
            <a:pPr algn="ctr">
              <a:lnSpc>
                <a:spcPct val="100000"/>
              </a:lnSpc>
              <a:defRPr/>
            </a:pPr>
            <a:r>
              <a:rPr lang="en-US" sz="3600" b="1" dirty="0">
                <a:solidFill>
                  <a:schemeClr val="bg1"/>
                </a:solidFill>
                <a:latin typeface="Book Antiqua" pitchFamily="18" charset="0"/>
              </a:rPr>
              <a:t>Data Management Using Microsoft</a:t>
            </a:r>
            <a:r>
              <a:rPr lang="en-US" sz="3600" b="1" baseline="0" dirty="0">
                <a:solidFill>
                  <a:schemeClr val="bg1"/>
                </a:solidFill>
                <a:latin typeface="Book Antiqua" pitchFamily="18" charset="0"/>
              </a:rPr>
              <a:t> </a:t>
            </a:r>
            <a:r>
              <a:rPr lang="en-US" sz="3600" b="1" dirty="0">
                <a:solidFill>
                  <a:schemeClr val="bg1"/>
                </a:solidFill>
                <a:latin typeface="Book Antiqua" pitchFamily="18" charset="0"/>
              </a:rPr>
              <a:t>SQL Server</a:t>
            </a:r>
          </a:p>
        </p:txBody>
      </p:sp>
    </p:spTree>
    <p:extLst>
      <p:ext uri="{BB962C8B-B14F-4D97-AF65-F5344CB8AC3E}">
        <p14:creationId xmlns:p14="http://schemas.microsoft.com/office/powerpoint/2010/main" val="3375803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5786" y="0"/>
            <a:ext cx="11206213" cy="782855"/>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62000" y="1143000"/>
            <a:ext cx="10972800" cy="49831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schemeClr val="tx1"/>
                </a:solidFill>
                <a:latin typeface="Calibri" pitchFamily="34" charset="0"/>
              </a:rPr>
              <a:t>© Aptech Ltd. </a:t>
            </a:r>
            <a:endParaRPr lang="en-US" i="1" dirty="0">
              <a:solidFill>
                <a:schemeClr val="tx1"/>
              </a:solidFill>
              <a:latin typeface="Calibri" pitchFamily="34" charset="0"/>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RDBMS Concepts/ Session 1 </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F0C83D-1ABF-4589-8D1C-B9232FED1B7C}" type="slidenum">
              <a:rPr lang="en-US" smtClean="0"/>
              <a:pPr/>
              <a:t>‹#›</a:t>
            </a:fld>
            <a:endParaRPr lang="en-US"/>
          </a:p>
        </p:txBody>
      </p:sp>
      <p:pic>
        <p:nvPicPr>
          <p:cNvPr id="7" name="Picture 6" descr="cylindrical-data_2.png">
            <a:extLst>
              <a:ext uri="{FF2B5EF4-FFF2-40B4-BE49-F238E27FC236}">
                <a16:creationId xmlns:a16="http://schemas.microsoft.com/office/drawing/2014/main" id="{937395F9-13A8-48AB-A6E3-021B896E6631}"/>
              </a:ext>
            </a:extLst>
          </p:cNvPr>
          <p:cNvPicPr>
            <a:picLocks noChangeAspect="1"/>
          </p:cNvPicPr>
          <p:nvPr userDrawn="1"/>
        </p:nvPicPr>
        <p:blipFill>
          <a:blip r:embed="rId12" cstate="print">
            <a:lum bright="5000" contrast="-6000"/>
          </a:blip>
          <a:stretch>
            <a:fillRect/>
          </a:stretch>
        </p:blipFill>
        <p:spPr>
          <a:xfrm>
            <a:off x="50800" y="-39285"/>
            <a:ext cx="863600" cy="914400"/>
          </a:xfrm>
          <a:prstGeom prst="rect">
            <a:avLst/>
          </a:prstGeom>
          <a:effectLst>
            <a:outerShdw blurRad="76200" dist="139700" sy="23000" kx="1200000" algn="br" rotWithShape="0">
              <a:prstClr val="black">
                <a:alpha val="20000"/>
              </a:prstClr>
            </a:outerShdw>
          </a:effectLst>
        </p:spPr>
      </p:pic>
      <p:sp>
        <p:nvSpPr>
          <p:cNvPr id="8" name="TextBox 7">
            <a:extLst>
              <a:ext uri="{FF2B5EF4-FFF2-40B4-BE49-F238E27FC236}">
                <a16:creationId xmlns:a16="http://schemas.microsoft.com/office/drawing/2014/main" id="{78B04CF4-D97D-49C5-B183-8B41E8D3D8D6}"/>
              </a:ext>
            </a:extLst>
          </p:cNvPr>
          <p:cNvSpPr txBox="1"/>
          <p:nvPr userDrawn="1"/>
        </p:nvSpPr>
        <p:spPr>
          <a:xfrm>
            <a:off x="152400" y="136524"/>
            <a:ext cx="762000" cy="646331"/>
          </a:xfrm>
          <a:prstGeom prst="rect">
            <a:avLst/>
          </a:prstGeom>
          <a:noFill/>
        </p:spPr>
        <p:txBody>
          <a:bodyPr wrap="square" rtlCol="0">
            <a:spAutoFit/>
          </a:bodyPr>
          <a:lstStyle/>
          <a:p>
            <a:pPr>
              <a:lnSpc>
                <a:spcPct val="100000"/>
              </a:lnSpc>
              <a:spcBef>
                <a:spcPts val="0"/>
              </a:spcBef>
            </a:pPr>
            <a:r>
              <a:rPr lang="en-US" sz="1200" b="1" i="0" dirty="0">
                <a:solidFill>
                  <a:schemeClr val="accent3">
                    <a:lumMod val="50000"/>
                  </a:schemeClr>
                </a:solidFill>
                <a:effectLst/>
                <a:latin typeface="Tahoma" pitchFamily="34" charset="0"/>
                <a:ea typeface="Tahoma" pitchFamily="34" charset="0"/>
                <a:cs typeface="Tahoma" pitchFamily="34" charset="0"/>
              </a:rPr>
              <a:t>SQL Server 2012</a:t>
            </a:r>
          </a:p>
        </p:txBody>
      </p:sp>
    </p:spTree>
  </p:cSld>
  <p:clrMap bg1="lt1" tx1="dk1" bg2="lt2" tx2="dk2" accent1="accent1" accent2="accent2" accent3="accent3" accent4="accent4" accent5="accent5" accent6="accent6" hlink="hlink" folHlink="folHlink"/>
  <p:sldLayoutIdLst>
    <p:sldLayoutId id="2147483800" r:id="rId1"/>
    <p:sldLayoutId id="2147483802" r:id="rId2"/>
    <p:sldLayoutId id="2147483803" r:id="rId3"/>
    <p:sldLayoutId id="2147483804" r:id="rId4"/>
    <p:sldLayoutId id="2147483807" r:id="rId5"/>
    <p:sldLayoutId id="2147483808" r:id="rId6"/>
    <p:sldLayoutId id="2147483809" r:id="rId7"/>
    <p:sldLayoutId id="2147483810" r:id="rId8"/>
    <p:sldLayoutId id="2147483811" r:id="rId9"/>
    <p:sldLayoutId id="2147483812" r:id="rId10"/>
  </p:sldLayoutIdLst>
  <p:hf hdr="0"/>
  <p:txStyles>
    <p:titleStyle>
      <a:lvl1pPr marL="1371600" indent="0"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69FABC-665B-402F-B11D-D01A3AB5FF57}"/>
              </a:ext>
            </a:extLst>
          </p:cNvPr>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a:extLst>
              <a:ext uri="{FF2B5EF4-FFF2-40B4-BE49-F238E27FC236}">
                <a16:creationId xmlns:a16="http://schemas.microsoft.com/office/drawing/2014/main" id="{E32FABE5-C7F3-4DE4-B8B5-FD5A84FBB65F}"/>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27380F4D-7506-40E1-9610-2D4B0630E51B}"/>
              </a:ext>
            </a:extLst>
          </p:cNvPr>
          <p:cNvSpPr>
            <a:spLocks noGrp="1"/>
          </p:cNvSpPr>
          <p:nvPr>
            <p:ph type="title"/>
          </p:nvPr>
        </p:nvSpPr>
        <p:spPr/>
        <p:txBody>
          <a:bodyPr/>
          <a:lstStyle/>
          <a:p>
            <a:r>
              <a:rPr lang="en-US" dirty="0"/>
              <a:t>Benefits of DBMS</a:t>
            </a:r>
          </a:p>
        </p:txBody>
      </p:sp>
      <p:sp>
        <p:nvSpPr>
          <p:cNvPr id="5" name="Content Placeholder 4">
            <a:extLst>
              <a:ext uri="{FF2B5EF4-FFF2-40B4-BE49-F238E27FC236}">
                <a16:creationId xmlns:a16="http://schemas.microsoft.com/office/drawing/2014/main" id="{DB6103C0-9D69-4995-8B17-8F68A2CC4F76}"/>
              </a:ext>
            </a:extLst>
          </p:cNvPr>
          <p:cNvSpPr>
            <a:spLocks noGrp="1"/>
          </p:cNvSpPr>
          <p:nvPr>
            <p:ph sz="quarter" idx="12"/>
          </p:nvPr>
        </p:nvSpPr>
        <p:spPr/>
        <p:txBody>
          <a:bodyPr/>
          <a:lstStyle/>
          <a:p>
            <a:pPr lvl="0">
              <a:spcBef>
                <a:spcPts val="1200"/>
              </a:spcBef>
            </a:pPr>
            <a:r>
              <a:rPr lang="en-US" dirty="0"/>
              <a:t>Data storage</a:t>
            </a:r>
          </a:p>
          <a:p>
            <a:pPr lvl="0" defTabSz="977900">
              <a:spcBef>
                <a:spcPts val="1200"/>
              </a:spcBef>
            </a:pPr>
            <a:r>
              <a:rPr lang="en-US" dirty="0"/>
              <a:t>Data definition</a:t>
            </a:r>
          </a:p>
          <a:p>
            <a:pPr lvl="0" defTabSz="977900">
              <a:spcBef>
                <a:spcPts val="1200"/>
              </a:spcBef>
            </a:pPr>
            <a:r>
              <a:rPr lang="en-US" dirty="0"/>
              <a:t>Data manipulation</a:t>
            </a:r>
          </a:p>
          <a:p>
            <a:pPr lvl="0" defTabSz="977900">
              <a:spcBef>
                <a:spcPts val="1200"/>
              </a:spcBef>
            </a:pPr>
            <a:r>
              <a:rPr lang="en-US" dirty="0"/>
              <a:t>Data security and integrity</a:t>
            </a:r>
          </a:p>
          <a:p>
            <a:pPr lvl="0" defTabSz="977900">
              <a:spcBef>
                <a:spcPts val="1200"/>
              </a:spcBef>
            </a:pPr>
            <a:r>
              <a:rPr lang="en-US" dirty="0"/>
              <a:t>Data recovery and concurrency</a:t>
            </a:r>
          </a:p>
          <a:p>
            <a:pPr lvl="0" defTabSz="977900">
              <a:spcBef>
                <a:spcPts val="1200"/>
              </a:spcBef>
            </a:pPr>
            <a:r>
              <a:rPr lang="en-US" dirty="0"/>
              <a:t>Performance optimization</a:t>
            </a:r>
          </a:p>
          <a:p>
            <a:pPr lvl="0" defTabSz="977900">
              <a:spcBef>
                <a:spcPts val="1200"/>
              </a:spcBef>
            </a:pPr>
            <a:r>
              <a:rPr lang="en-US" dirty="0"/>
              <a:t>Multi-user access control</a:t>
            </a:r>
          </a:p>
          <a:p>
            <a:pPr lvl="0">
              <a:spcBef>
                <a:spcPts val="1200"/>
              </a:spcBef>
            </a:pPr>
            <a:r>
              <a:rPr lang="en-US" dirty="0"/>
              <a:t>Database access languages and Application Programming Interfaces (APIs) </a:t>
            </a:r>
          </a:p>
          <a:p>
            <a:endParaRPr lang="en-US" dirty="0"/>
          </a:p>
        </p:txBody>
      </p:sp>
    </p:spTree>
    <p:extLst>
      <p:ext uri="{BB962C8B-B14F-4D97-AF65-F5344CB8AC3E}">
        <p14:creationId xmlns:p14="http://schemas.microsoft.com/office/powerpoint/2010/main" val="378916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Database Models</a:t>
            </a:r>
          </a:p>
        </p:txBody>
      </p:sp>
      <p:sp>
        <p:nvSpPr>
          <p:cNvPr id="18" name="Rounded Rectangle 4"/>
          <p:cNvSpPr/>
          <p:nvPr/>
        </p:nvSpPr>
        <p:spPr>
          <a:xfrm>
            <a:off x="1981200" y="2139236"/>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2400" dirty="0">
                <a:latin typeface="Calibri" pitchFamily="34" charset="0"/>
                <a:cs typeface="Calibri" pitchFamily="34" charset="0"/>
              </a:rPr>
              <a:t>A</a:t>
            </a:r>
          </a:p>
        </p:txBody>
      </p:sp>
      <p:sp>
        <p:nvSpPr>
          <p:cNvPr id="20" name="Bevel 19"/>
          <p:cNvSpPr/>
          <p:nvPr/>
        </p:nvSpPr>
        <p:spPr>
          <a:xfrm>
            <a:off x="2438400" y="4593015"/>
            <a:ext cx="1600200" cy="1143000"/>
          </a:xfrm>
          <a:prstGeom prst="beve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b="1" dirty="0"/>
              <a:t>Flat-file Data Model</a:t>
            </a:r>
          </a:p>
        </p:txBody>
      </p:sp>
      <p:sp>
        <p:nvSpPr>
          <p:cNvPr id="21" name="Bevel 20"/>
          <p:cNvSpPr/>
          <p:nvPr/>
        </p:nvSpPr>
        <p:spPr>
          <a:xfrm>
            <a:off x="4343400" y="4559710"/>
            <a:ext cx="1600200" cy="1143000"/>
          </a:xfrm>
          <a:prstGeom prst="bevel">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b="1" dirty="0"/>
              <a:t>Hierarchical Data Model</a:t>
            </a:r>
          </a:p>
        </p:txBody>
      </p:sp>
      <p:sp>
        <p:nvSpPr>
          <p:cNvPr id="22" name="Bevel 21"/>
          <p:cNvSpPr/>
          <p:nvPr/>
        </p:nvSpPr>
        <p:spPr>
          <a:xfrm>
            <a:off x="6224155" y="4559710"/>
            <a:ext cx="1600200" cy="1143000"/>
          </a:xfrm>
          <a:prstGeom prst="bevel">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b="1" dirty="0"/>
              <a:t>Network Data Model</a:t>
            </a:r>
          </a:p>
        </p:txBody>
      </p:sp>
      <p:sp>
        <p:nvSpPr>
          <p:cNvPr id="24" name="Bevel 23"/>
          <p:cNvSpPr/>
          <p:nvPr/>
        </p:nvSpPr>
        <p:spPr>
          <a:xfrm>
            <a:off x="8129913" y="4552229"/>
            <a:ext cx="1600200" cy="1143000"/>
          </a:xfrm>
          <a:prstGeom prst="bevel">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b="1" dirty="0"/>
              <a:t>Relational Data Model</a:t>
            </a:r>
          </a:p>
        </p:txBody>
      </p:sp>
      <p:sp>
        <p:nvSpPr>
          <p:cNvPr id="5" name="TextBox 4"/>
          <p:cNvSpPr txBox="1"/>
          <p:nvPr/>
        </p:nvSpPr>
        <p:spPr>
          <a:xfrm>
            <a:off x="914400" y="1371601"/>
            <a:ext cx="10668000" cy="2400657"/>
          </a:xfrm>
          <a:prstGeom prst="rect">
            <a:avLst/>
          </a:prstGeom>
          <a:noFill/>
        </p:spPr>
        <p:txBody>
          <a:bodyPr wrap="square" rtlCol="0">
            <a:spAutoFit/>
          </a:bodyPr>
          <a:lstStyle/>
          <a:p>
            <a:pPr marL="285750" indent="-28575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Databases can be differentiated based on functions and model of the data.</a:t>
            </a:r>
          </a:p>
          <a:p>
            <a:pPr marL="285750" indent="-28575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A data model describes a container for storing data, and the process of storing and retrieving data from that container.</a:t>
            </a:r>
          </a:p>
          <a:p>
            <a:pPr marL="285750" indent="-28575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The analysis and design of data models has been the basis of the evolution of databases.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Flat-file Data Model</a:t>
            </a:r>
          </a:p>
        </p:txBody>
      </p:sp>
      <p:sp>
        <p:nvSpPr>
          <p:cNvPr id="11" name="Rounded Rectangle 4"/>
          <p:cNvSpPr/>
          <p:nvPr/>
        </p:nvSpPr>
        <p:spPr>
          <a:xfrm>
            <a:off x="1981200" y="213360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2400" dirty="0">
                <a:latin typeface="Calibri" pitchFamily="34" charset="0"/>
                <a:cs typeface="Calibri" pitchFamily="34" charset="0"/>
              </a:rPr>
              <a:t>is used for simple databases </a:t>
            </a:r>
            <a:r>
              <a:rPr lang="en-US" sz="1800" dirty="0">
                <a:latin typeface="Calibri" pitchFamily="34" charset="0"/>
                <a:cs typeface="Calibri" pitchFamily="34" charset="0"/>
              </a:rPr>
              <a:t>-</a:t>
            </a:r>
          </a:p>
        </p:txBody>
      </p:sp>
      <p:graphicFrame>
        <p:nvGraphicFramePr>
          <p:cNvPr id="16" name="Table 15"/>
          <p:cNvGraphicFramePr>
            <a:graphicFrameLocks noGrp="1"/>
          </p:cNvGraphicFramePr>
          <p:nvPr>
            <p:extLst>
              <p:ext uri="{D42A27DB-BD31-4B8C-83A1-F6EECF244321}">
                <p14:modId xmlns:p14="http://schemas.microsoft.com/office/powerpoint/2010/main" val="2993558848"/>
              </p:ext>
            </p:extLst>
          </p:nvPr>
        </p:nvGraphicFramePr>
        <p:xfrm>
          <a:off x="2057400" y="3411071"/>
          <a:ext cx="7238999" cy="2103224"/>
        </p:xfrm>
        <a:graphic>
          <a:graphicData uri="http://schemas.openxmlformats.org/drawingml/2006/table">
            <a:tbl>
              <a:tblPr firstRow="1" bandRow="1">
                <a:tableStyleId>{00A15C55-8517-42AA-B614-E9B94910E393}</a:tableStyleId>
              </a:tblPr>
              <a:tblGrid>
                <a:gridCol w="1316182">
                  <a:extLst>
                    <a:ext uri="{9D8B030D-6E8A-4147-A177-3AD203B41FA5}">
                      <a16:colId xmlns:a16="http://schemas.microsoft.com/office/drawing/2014/main" val="20000"/>
                    </a:ext>
                  </a:extLst>
                </a:gridCol>
                <a:gridCol w="1316182">
                  <a:extLst>
                    <a:ext uri="{9D8B030D-6E8A-4147-A177-3AD203B41FA5}">
                      <a16:colId xmlns:a16="http://schemas.microsoft.com/office/drawing/2014/main" val="20001"/>
                    </a:ext>
                  </a:extLst>
                </a:gridCol>
                <a:gridCol w="1630601">
                  <a:extLst>
                    <a:ext uri="{9D8B030D-6E8A-4147-A177-3AD203B41FA5}">
                      <a16:colId xmlns:a16="http://schemas.microsoft.com/office/drawing/2014/main" val="20002"/>
                    </a:ext>
                  </a:extLst>
                </a:gridCol>
                <a:gridCol w="1806096">
                  <a:extLst>
                    <a:ext uri="{9D8B030D-6E8A-4147-A177-3AD203B41FA5}">
                      <a16:colId xmlns:a16="http://schemas.microsoft.com/office/drawing/2014/main" val="20003"/>
                    </a:ext>
                  </a:extLst>
                </a:gridCol>
                <a:gridCol w="1169938">
                  <a:extLst>
                    <a:ext uri="{9D8B030D-6E8A-4147-A177-3AD203B41FA5}">
                      <a16:colId xmlns:a16="http://schemas.microsoft.com/office/drawing/2014/main" val="20004"/>
                    </a:ext>
                  </a:extLst>
                </a:gridCol>
              </a:tblGrid>
              <a:tr h="572744">
                <a:tc>
                  <a:txBody>
                    <a:bodyPr/>
                    <a:lstStyle/>
                    <a:p>
                      <a:pPr algn="ctr"/>
                      <a:endParaRPr lang="en-US" sz="2400" b="1" kern="1200" baseline="30000" dirty="0">
                        <a:solidFill>
                          <a:schemeClr val="bg1"/>
                        </a:solidFill>
                        <a:latin typeface="+mn-lt"/>
                        <a:ea typeface="+mn-ea"/>
                        <a:cs typeface="+mn-cs"/>
                      </a:endParaRPr>
                    </a:p>
                    <a:p>
                      <a:pPr algn="ctr"/>
                      <a:r>
                        <a:rPr lang="en-US" sz="2400" b="1" kern="1200" baseline="30000" dirty="0">
                          <a:solidFill>
                            <a:schemeClr val="bg1"/>
                          </a:solidFill>
                          <a:latin typeface="+mn-lt"/>
                          <a:ea typeface="+mn-ea"/>
                          <a:cs typeface="+mn-cs"/>
                        </a:rPr>
                        <a:t>Roll Number</a:t>
                      </a:r>
                    </a:p>
                  </a:txBody>
                  <a:tcPr marT="0" marB="0">
                    <a:solidFill>
                      <a:schemeClr val="tx2">
                        <a:lumMod val="75000"/>
                      </a:schemeClr>
                    </a:solidFill>
                  </a:tcPr>
                </a:tc>
                <a:tc>
                  <a:txBody>
                    <a:bodyPr/>
                    <a:lstStyle/>
                    <a:p>
                      <a:pPr algn="ctr"/>
                      <a:endParaRPr lang="en-US" sz="2400" kern="1200" baseline="30000" dirty="0"/>
                    </a:p>
                    <a:p>
                      <a:pPr algn="ctr"/>
                      <a:r>
                        <a:rPr lang="en-US" sz="2400" kern="1200" baseline="30000" dirty="0"/>
                        <a:t>First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a:p>
                    <a:p>
                      <a:pPr algn="ctr"/>
                      <a:r>
                        <a:rPr lang="en-US" sz="2400" kern="1200" baseline="30000" dirty="0"/>
                        <a:t>Last Name</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a:p>
                    <a:p>
                      <a:pPr algn="ctr"/>
                      <a:r>
                        <a:rPr lang="en-US" sz="2400" kern="1200" baseline="30000" dirty="0"/>
                        <a:t>Subject</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b="1" kern="1200" baseline="30000" dirty="0">
                        <a:solidFill>
                          <a:schemeClr val="bg1"/>
                        </a:solidFill>
                        <a:latin typeface="+mn-lt"/>
                        <a:ea typeface="+mn-ea"/>
                        <a:cs typeface="+mn-cs"/>
                      </a:endParaRPr>
                    </a:p>
                    <a:p>
                      <a:pPr algn="ctr"/>
                      <a:r>
                        <a:rPr lang="en-US" sz="2400" b="1" kern="1200" baseline="30000" dirty="0">
                          <a:solidFill>
                            <a:schemeClr val="bg1"/>
                          </a:solidFill>
                          <a:latin typeface="+mn-lt"/>
                          <a:ea typeface="+mn-ea"/>
                          <a:cs typeface="+mn-cs"/>
                        </a:rPr>
                        <a:t>Marks</a:t>
                      </a:r>
                    </a:p>
                  </a:txBody>
                  <a:tcPr marT="0" marB="0">
                    <a:solidFill>
                      <a:schemeClr val="tx2">
                        <a:lumMod val="75000"/>
                      </a:schemeClr>
                    </a:solidFill>
                  </a:tcPr>
                </a:tc>
                <a:extLst>
                  <a:ext uri="{0D108BD9-81ED-4DB2-BD59-A6C34878D82A}">
                    <a16:rowId xmlns:a16="http://schemas.microsoft.com/office/drawing/2014/main" val="10000"/>
                  </a:ext>
                </a:extLst>
              </a:tr>
              <a:tr h="487680">
                <a:tc>
                  <a:txBody>
                    <a:bodyPr/>
                    <a:lstStyle/>
                    <a:p>
                      <a:r>
                        <a:rPr lang="en-US" dirty="0"/>
                        <a:t>45</a:t>
                      </a:r>
                    </a:p>
                  </a:txBody>
                  <a:tcPr marT="0" marB="0" anchor="ctr"/>
                </a:tc>
                <a:tc>
                  <a:txBody>
                    <a:bodyPr/>
                    <a:lstStyle/>
                    <a:p>
                      <a:r>
                        <a:rPr lang="en-US" dirty="0"/>
                        <a:t>Jones	</a:t>
                      </a:r>
                    </a:p>
                  </a:txBody>
                  <a:tcPr marT="0" marB="0" anchor="ctr"/>
                </a:tc>
                <a:tc>
                  <a:txBody>
                    <a:bodyPr/>
                    <a:lstStyle/>
                    <a:p>
                      <a:r>
                        <a:rPr lang="en-US" dirty="0"/>
                        <a:t>Bill	</a:t>
                      </a:r>
                    </a:p>
                  </a:txBody>
                  <a:tcPr marT="0" marB="0" anchor="ctr"/>
                </a:tc>
                <a:tc>
                  <a:txBody>
                    <a:bodyPr/>
                    <a:lstStyle/>
                    <a:p>
                      <a:pPr algn="l"/>
                      <a:r>
                        <a:rPr lang="en-US" dirty="0" err="1"/>
                        <a:t>Maths</a:t>
                      </a:r>
                      <a:endParaRPr lang="en-US" dirty="0"/>
                    </a:p>
                  </a:txBody>
                  <a:tcPr marT="0" marB="0" anchor="ctr"/>
                </a:tc>
                <a:tc>
                  <a:txBody>
                    <a:bodyPr/>
                    <a:lstStyle/>
                    <a:p>
                      <a:pPr algn="l"/>
                      <a:r>
                        <a:rPr lang="en-US" dirty="0"/>
                        <a:t>84</a:t>
                      </a:r>
                    </a:p>
                  </a:txBody>
                  <a:tcPr marT="0" marB="0" anchor="ctr"/>
                </a:tc>
                <a:extLst>
                  <a:ext uri="{0D108BD9-81ED-4DB2-BD59-A6C34878D82A}">
                    <a16:rowId xmlns:a16="http://schemas.microsoft.com/office/drawing/2014/main" val="10001"/>
                  </a:ext>
                </a:extLst>
              </a:tr>
              <a:tr h="492205">
                <a:tc>
                  <a:txBody>
                    <a:bodyPr/>
                    <a:lstStyle/>
                    <a:p>
                      <a:r>
                        <a:rPr lang="en-US" dirty="0"/>
                        <a:t>45</a:t>
                      </a:r>
                    </a:p>
                  </a:txBody>
                  <a:tcPr marT="0" marB="0" anchor="ctr"/>
                </a:tc>
                <a:tc>
                  <a:txBody>
                    <a:bodyPr/>
                    <a:lstStyle/>
                    <a:p>
                      <a:r>
                        <a:rPr lang="en-US" dirty="0"/>
                        <a:t>Jones	</a:t>
                      </a:r>
                    </a:p>
                  </a:txBody>
                  <a:tcPr marT="0" marB="0" anchor="ctr"/>
                </a:tc>
                <a:tc>
                  <a:txBody>
                    <a:bodyPr/>
                    <a:lstStyle/>
                    <a:p>
                      <a:r>
                        <a:rPr lang="en-US" dirty="0"/>
                        <a:t>Bill	</a:t>
                      </a:r>
                    </a:p>
                  </a:txBody>
                  <a:tcPr marT="0" marB="0" anchor="ctr"/>
                </a:tc>
                <a:tc>
                  <a:txBody>
                    <a:bodyPr/>
                    <a:lstStyle/>
                    <a:p>
                      <a:pPr algn="l"/>
                      <a:r>
                        <a:rPr lang="en-US" dirty="0"/>
                        <a:t>Science</a:t>
                      </a:r>
                    </a:p>
                  </a:txBody>
                  <a:tcPr marT="0" marB="0" anchor="ctr"/>
                </a:tc>
                <a:tc>
                  <a:txBody>
                    <a:bodyPr/>
                    <a:lstStyle/>
                    <a:p>
                      <a:pPr algn="l"/>
                      <a:r>
                        <a:rPr lang="en-US" dirty="0"/>
                        <a:t>75</a:t>
                      </a:r>
                    </a:p>
                  </a:txBody>
                  <a:tcPr marT="0" marB="0" anchor="ctr"/>
                </a:tc>
                <a:extLst>
                  <a:ext uri="{0D108BD9-81ED-4DB2-BD59-A6C34878D82A}">
                    <a16:rowId xmlns:a16="http://schemas.microsoft.com/office/drawing/2014/main" val="10002"/>
                  </a:ext>
                </a:extLst>
              </a:tr>
              <a:tr h="550595">
                <a:tc>
                  <a:txBody>
                    <a:bodyPr/>
                    <a:lstStyle/>
                    <a:p>
                      <a:r>
                        <a:rPr lang="en-US" dirty="0"/>
                        <a:t>50</a:t>
                      </a:r>
                    </a:p>
                  </a:txBody>
                  <a:tcPr marT="0" marB="0" anchor="ctr"/>
                </a:tc>
                <a:tc>
                  <a:txBody>
                    <a:bodyPr/>
                    <a:lstStyle/>
                    <a:p>
                      <a:r>
                        <a:rPr lang="en-US" dirty="0"/>
                        <a:t>Mary	</a:t>
                      </a:r>
                    </a:p>
                  </a:txBody>
                  <a:tcPr marT="0" marB="0" anchor="ctr"/>
                </a:tc>
                <a:tc>
                  <a:txBody>
                    <a:bodyPr/>
                    <a:lstStyle/>
                    <a:p>
                      <a:r>
                        <a:rPr lang="en-US" dirty="0"/>
                        <a:t>Mathew</a:t>
                      </a:r>
                    </a:p>
                  </a:txBody>
                  <a:tcPr marT="0" marB="0" anchor="ctr"/>
                </a:tc>
                <a:tc>
                  <a:txBody>
                    <a:bodyPr/>
                    <a:lstStyle/>
                    <a:p>
                      <a:pPr algn="l"/>
                      <a:r>
                        <a:rPr lang="en-US" dirty="0"/>
                        <a:t>Science</a:t>
                      </a:r>
                    </a:p>
                  </a:txBody>
                  <a:tcPr marT="0" marB="0" anchor="ctr"/>
                </a:tc>
                <a:tc>
                  <a:txBody>
                    <a:bodyPr/>
                    <a:lstStyle/>
                    <a:p>
                      <a:pPr algn="l"/>
                      <a:r>
                        <a:rPr lang="en-US" dirty="0"/>
                        <a:t>80</a:t>
                      </a:r>
                    </a:p>
                  </a:txBody>
                  <a:tcPr marT="0" marB="0" anchor="ctr"/>
                </a:tc>
                <a:extLst>
                  <a:ext uri="{0D108BD9-81ED-4DB2-BD59-A6C34878D82A}">
                    <a16:rowId xmlns:a16="http://schemas.microsoft.com/office/drawing/2014/main" val="10003"/>
                  </a:ext>
                </a:extLst>
              </a:tr>
            </a:tbl>
          </a:graphicData>
        </a:graphic>
      </p:graphicFrame>
      <p:sp>
        <p:nvSpPr>
          <p:cNvPr id="15" name="TextBox 14"/>
          <p:cNvSpPr txBox="1"/>
          <p:nvPr/>
        </p:nvSpPr>
        <p:spPr>
          <a:xfrm>
            <a:off x="838200" y="1496908"/>
            <a:ext cx="10668000" cy="1508105"/>
          </a:xfrm>
          <a:prstGeom prst="rect">
            <a:avLst/>
          </a:prstGeom>
          <a:noFill/>
        </p:spPr>
        <p:txBody>
          <a:bodyPr wrap="square" rtlCol="0">
            <a:spAutoFit/>
          </a:bodyPr>
          <a:lstStyle/>
          <a:p>
            <a:pPr marL="342900" indent="-342900">
              <a:lnSpc>
                <a:spcPct val="100000"/>
              </a:lnSpc>
              <a:spcBef>
                <a:spcPts val="12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consists of only one table or file.</a:t>
            </a:r>
          </a:p>
          <a:p>
            <a:pPr marL="342900" indent="-342900">
              <a:lnSpc>
                <a:spcPct val="100000"/>
              </a:lnSpc>
              <a:spcBef>
                <a:spcPts val="12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is used for simple databases.</a:t>
            </a:r>
          </a:p>
          <a:p>
            <a:pPr marL="342900" indent="-342900">
              <a:lnSpc>
                <a:spcPct val="100000"/>
              </a:lnSpc>
              <a:spcBef>
                <a:spcPts val="12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can cause redundancy when data is repeated more than once.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C6A55F-1C45-49B7-B4AE-56A05C7D412B}"/>
              </a:ext>
            </a:extLst>
          </p:cNvPr>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a:extLst>
              <a:ext uri="{FF2B5EF4-FFF2-40B4-BE49-F238E27FC236}">
                <a16:creationId xmlns:a16="http://schemas.microsoft.com/office/drawing/2014/main" id="{F3D4DEAE-BF75-4648-92C7-F7EEC5EBF55C}"/>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05E34381-D33E-4AF5-B4B5-EFB2EEF0C365}"/>
              </a:ext>
            </a:extLst>
          </p:cNvPr>
          <p:cNvSpPr>
            <a:spLocks noGrp="1"/>
          </p:cNvSpPr>
          <p:nvPr>
            <p:ph type="title"/>
          </p:nvPr>
        </p:nvSpPr>
        <p:spPr/>
        <p:txBody>
          <a:bodyPr/>
          <a:lstStyle/>
          <a:p>
            <a:r>
              <a:rPr lang="en-US" dirty="0"/>
              <a:t>Hierarchical Data Model 	[1/2]</a:t>
            </a:r>
          </a:p>
        </p:txBody>
      </p:sp>
      <p:sp>
        <p:nvSpPr>
          <p:cNvPr id="5" name="Content Placeholder 4">
            <a:extLst>
              <a:ext uri="{FF2B5EF4-FFF2-40B4-BE49-F238E27FC236}">
                <a16:creationId xmlns:a16="http://schemas.microsoft.com/office/drawing/2014/main" id="{CBF4CF60-266D-436C-8929-E66D28F314A6}"/>
              </a:ext>
            </a:extLst>
          </p:cNvPr>
          <p:cNvSpPr>
            <a:spLocks noGrp="1"/>
          </p:cNvSpPr>
          <p:nvPr>
            <p:ph sz="quarter" idx="12"/>
          </p:nvPr>
        </p:nvSpPr>
        <p:spPr>
          <a:xfrm>
            <a:off x="609601" y="1173162"/>
            <a:ext cx="5029200" cy="5151437"/>
          </a:xfrm>
        </p:spPr>
        <p:txBody>
          <a:bodyPr/>
          <a:lstStyle/>
          <a:p>
            <a:pPr>
              <a:spcBef>
                <a:spcPts val="1200"/>
              </a:spcBef>
            </a:pPr>
            <a:r>
              <a:rPr lang="en-US" sz="2200" dirty="0">
                <a:latin typeface="Calibri" panose="020F0502020204030204" pitchFamily="34" charset="0"/>
                <a:cs typeface="Calibri" panose="020F0502020204030204" pitchFamily="34" charset="0"/>
              </a:rPr>
              <a:t>Different records are inter-related through hierarchical or tree-like structures.</a:t>
            </a:r>
          </a:p>
          <a:p>
            <a:pPr>
              <a:spcBef>
                <a:spcPts val="1200"/>
              </a:spcBef>
            </a:pPr>
            <a:r>
              <a:rPr lang="en-US" sz="2200" dirty="0">
                <a:latin typeface="Calibri" panose="020F0502020204030204" pitchFamily="34" charset="0"/>
                <a:cs typeface="Calibri" panose="020F0502020204030204" pitchFamily="34" charset="0"/>
              </a:rPr>
              <a:t>Relationships are thought of in terms of children and parents.</a:t>
            </a:r>
          </a:p>
          <a:p>
            <a:pPr>
              <a:spcBef>
                <a:spcPts val="1200"/>
              </a:spcBef>
            </a:pPr>
            <a:r>
              <a:rPr lang="en-US" sz="2200" dirty="0">
                <a:latin typeface="Calibri" panose="020F0502020204030204" pitchFamily="34" charset="0"/>
                <a:cs typeface="Calibri" panose="020F0502020204030204" pitchFamily="34" charset="0"/>
              </a:rPr>
              <a:t>A parent record can have several children, but a child can have only one parent.</a:t>
            </a:r>
          </a:p>
          <a:p>
            <a:pPr>
              <a:spcBef>
                <a:spcPts val="1200"/>
              </a:spcBef>
            </a:pPr>
            <a:r>
              <a:rPr lang="en-US" sz="2200" dirty="0">
                <a:latin typeface="Calibri" panose="020F0502020204030204" pitchFamily="34" charset="0"/>
                <a:cs typeface="Calibri" panose="020F0502020204030204" pitchFamily="34" charset="0"/>
              </a:rPr>
              <a:t>To find data stored in this model, the user needs to know the structure of the tree.</a:t>
            </a:r>
          </a:p>
          <a:p>
            <a:pPr>
              <a:spcBef>
                <a:spcPts val="1200"/>
              </a:spcBef>
            </a:pPr>
            <a:r>
              <a:rPr lang="en-US" sz="2200" dirty="0">
                <a:latin typeface="Calibri" panose="020F0502020204030204" pitchFamily="34" charset="0"/>
                <a:cs typeface="Calibri" panose="020F0502020204030204" pitchFamily="34" charset="0"/>
              </a:rPr>
              <a:t>Windows Registry is an example.</a:t>
            </a:r>
          </a:p>
          <a:p>
            <a:endParaRPr lang="en-US" dirty="0"/>
          </a:p>
        </p:txBody>
      </p:sp>
      <p:pic>
        <p:nvPicPr>
          <p:cNvPr id="6" name="Picture 5" descr="Figure 1.3.tif">
            <a:extLst>
              <a:ext uri="{FF2B5EF4-FFF2-40B4-BE49-F238E27FC236}">
                <a16:creationId xmlns:a16="http://schemas.microsoft.com/office/drawing/2014/main" id="{42EAB11F-3368-43EB-8DFF-D727A2D1943F}"/>
              </a:ext>
            </a:extLst>
          </p:cNvPr>
          <p:cNvPicPr>
            <a:picLocks noChangeAspect="1"/>
          </p:cNvPicPr>
          <p:nvPr/>
        </p:nvPicPr>
        <p:blipFill>
          <a:blip r:embed="rId2" cstate="print"/>
          <a:stretch>
            <a:fillRect/>
          </a:stretch>
        </p:blipFill>
        <p:spPr>
          <a:xfrm>
            <a:off x="5943600" y="1447800"/>
            <a:ext cx="5715000" cy="4148453"/>
          </a:xfrm>
          <a:prstGeom prst="rect">
            <a:avLst/>
          </a:prstGeom>
        </p:spPr>
      </p:pic>
    </p:spTree>
    <p:extLst>
      <p:ext uri="{BB962C8B-B14F-4D97-AF65-F5344CB8AC3E}">
        <p14:creationId xmlns:p14="http://schemas.microsoft.com/office/powerpoint/2010/main" val="413225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910A36-2E1E-4825-BAAB-6DD0CFF166E6}"/>
              </a:ext>
            </a:extLst>
          </p:cNvPr>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a:extLst>
              <a:ext uri="{FF2B5EF4-FFF2-40B4-BE49-F238E27FC236}">
                <a16:creationId xmlns:a16="http://schemas.microsoft.com/office/drawing/2014/main" id="{B92706DA-3EA5-4C6D-91F8-7E7194AB50D4}"/>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119659A3-DDCA-4B77-A253-5CFBEC5A422C}"/>
              </a:ext>
            </a:extLst>
          </p:cNvPr>
          <p:cNvSpPr>
            <a:spLocks noGrp="1"/>
          </p:cNvSpPr>
          <p:nvPr>
            <p:ph type="title"/>
          </p:nvPr>
        </p:nvSpPr>
        <p:spPr/>
        <p:txBody>
          <a:bodyPr/>
          <a:lstStyle/>
          <a:p>
            <a:r>
              <a:rPr lang="en-US" dirty="0"/>
              <a:t>Hierarchical Data Model 	[2/2]</a:t>
            </a:r>
          </a:p>
        </p:txBody>
      </p:sp>
      <p:sp>
        <p:nvSpPr>
          <p:cNvPr id="5" name="Content Placeholder 4">
            <a:extLst>
              <a:ext uri="{FF2B5EF4-FFF2-40B4-BE49-F238E27FC236}">
                <a16:creationId xmlns:a16="http://schemas.microsoft.com/office/drawing/2014/main" id="{6BE20199-CE91-4205-8E4B-3C0399E29E55}"/>
              </a:ext>
            </a:extLst>
          </p:cNvPr>
          <p:cNvSpPr>
            <a:spLocks noGrp="1"/>
          </p:cNvSpPr>
          <p:nvPr>
            <p:ph sz="quarter" idx="12"/>
          </p:nvPr>
        </p:nvSpPr>
        <p:spPr/>
        <p:txBody>
          <a:bodyPr/>
          <a:lstStyle/>
          <a:p>
            <a:r>
              <a:rPr lang="en-US" b="1" dirty="0">
                <a:solidFill>
                  <a:srgbClr val="FF0000"/>
                </a:solidFill>
                <a:latin typeface="Calibri" pitchFamily="34" charset="0"/>
                <a:cs typeface="Calibri" pitchFamily="34" charset="0"/>
              </a:rPr>
              <a:t>The advantages</a:t>
            </a:r>
          </a:p>
          <a:p>
            <a:pPr lvl="1">
              <a:spcBef>
                <a:spcPts val="600"/>
              </a:spcBef>
            </a:pPr>
            <a:r>
              <a:rPr lang="en-US" dirty="0">
                <a:latin typeface="Calibri" pitchFamily="34" charset="0"/>
                <a:cs typeface="Calibri" pitchFamily="34" charset="0"/>
              </a:rPr>
              <a:t>Data sharing becomes easier, and security is provided and enforced by a DBMS.</a:t>
            </a:r>
          </a:p>
          <a:p>
            <a:pPr lvl="1" defTabSz="1066800">
              <a:spcBef>
                <a:spcPts val="600"/>
              </a:spcBef>
            </a:pPr>
            <a:r>
              <a:rPr lang="en-US" dirty="0">
                <a:latin typeface="Calibri" pitchFamily="34" charset="0"/>
                <a:cs typeface="Calibri" pitchFamily="34" charset="0"/>
              </a:rPr>
              <a:t>Data independence reduces the effort and costs in maintaining the program.</a:t>
            </a:r>
          </a:p>
          <a:p>
            <a:pPr lvl="1" defTabSz="1066800">
              <a:spcBef>
                <a:spcPts val="600"/>
              </a:spcBef>
            </a:pPr>
            <a:r>
              <a:rPr lang="en-US" dirty="0">
                <a:latin typeface="Calibri" pitchFamily="34" charset="0"/>
                <a:cs typeface="Calibri" pitchFamily="34" charset="0"/>
              </a:rPr>
              <a:t>This model is very efficient when a database contains a large volume of data.</a:t>
            </a:r>
          </a:p>
          <a:p>
            <a:pPr lvl="1" defTabSz="1066800">
              <a:spcBef>
                <a:spcPts val="600"/>
              </a:spcBef>
            </a:pPr>
            <a:r>
              <a:rPr lang="en-US" dirty="0"/>
              <a:t>For example, in a bank's customer account system, each customer's account is subject to a number of transactions. </a:t>
            </a:r>
          </a:p>
          <a:p>
            <a:pPr lvl="1" defTabSz="1066800">
              <a:spcBef>
                <a:spcPts val="600"/>
              </a:spcBef>
            </a:pPr>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959974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E9E781-265E-4B72-99D4-7988E6FC2BF7}"/>
              </a:ext>
            </a:extLst>
          </p:cNvPr>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a:extLst>
              <a:ext uri="{FF2B5EF4-FFF2-40B4-BE49-F238E27FC236}">
                <a16:creationId xmlns:a16="http://schemas.microsoft.com/office/drawing/2014/main" id="{CCB089DD-EC39-4C0E-80BA-B705883F4384}"/>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EDA0D60B-CE96-4822-B2C7-62C5967340F3}"/>
              </a:ext>
            </a:extLst>
          </p:cNvPr>
          <p:cNvSpPr>
            <a:spLocks noGrp="1"/>
          </p:cNvSpPr>
          <p:nvPr>
            <p:ph type="title"/>
          </p:nvPr>
        </p:nvSpPr>
        <p:spPr/>
        <p:txBody>
          <a:bodyPr/>
          <a:lstStyle/>
          <a:p>
            <a:r>
              <a:rPr lang="en-US" dirty="0"/>
              <a:t>Network Data Model 		[1/3]</a:t>
            </a:r>
          </a:p>
        </p:txBody>
      </p:sp>
      <p:sp>
        <p:nvSpPr>
          <p:cNvPr id="5" name="Content Placeholder 4">
            <a:extLst>
              <a:ext uri="{FF2B5EF4-FFF2-40B4-BE49-F238E27FC236}">
                <a16:creationId xmlns:a16="http://schemas.microsoft.com/office/drawing/2014/main" id="{1A813D04-7DDE-4732-BE4A-965BD13FAF66}"/>
              </a:ext>
            </a:extLst>
          </p:cNvPr>
          <p:cNvSpPr>
            <a:spLocks noGrp="1"/>
          </p:cNvSpPr>
          <p:nvPr>
            <p:ph sz="quarter" idx="12"/>
          </p:nvPr>
        </p:nvSpPr>
        <p:spPr>
          <a:xfrm>
            <a:off x="609600" y="1173162"/>
            <a:ext cx="4953000" cy="5151438"/>
          </a:xfrm>
        </p:spPr>
        <p:txBody>
          <a:bodyPr>
            <a:normAutofit/>
          </a:bodyPr>
          <a:lstStyle/>
          <a:p>
            <a:pPr>
              <a:spcBef>
                <a:spcPts val="1800"/>
              </a:spcBef>
            </a:pPr>
            <a:r>
              <a:rPr lang="en-US" sz="2200" dirty="0">
                <a:latin typeface="Calibri" panose="020F0502020204030204" pitchFamily="34" charset="0"/>
                <a:cs typeface="Calibri" panose="020F0502020204030204" pitchFamily="34" charset="0"/>
              </a:rPr>
              <a:t>is similar to the Hierarchical Data Model. </a:t>
            </a:r>
          </a:p>
          <a:p>
            <a:pPr>
              <a:spcBef>
                <a:spcPts val="1800"/>
              </a:spcBef>
            </a:pPr>
            <a:r>
              <a:rPr lang="en-US" sz="2200" dirty="0">
                <a:latin typeface="Calibri" panose="020F0502020204030204" pitchFamily="34" charset="0"/>
                <a:cs typeface="Calibri" panose="020F0502020204030204" pitchFamily="34" charset="0"/>
              </a:rPr>
              <a:t>stores data in sets, instead of the hierarchical tree format. This solves the problem of data redundancy.</a:t>
            </a:r>
          </a:p>
          <a:p>
            <a:pPr>
              <a:spcBef>
                <a:spcPts val="1800"/>
              </a:spcBef>
            </a:pPr>
            <a:r>
              <a:rPr lang="en-US" sz="2200" dirty="0">
                <a:latin typeface="Calibri" panose="020F0502020204030204" pitchFamily="34" charset="0"/>
                <a:cs typeface="Calibri" panose="020F0502020204030204" pitchFamily="34" charset="0"/>
              </a:rPr>
              <a:t>allows a child to have more than one parent. Thus, the records are physically linked through linked-lists. </a:t>
            </a:r>
          </a:p>
          <a:p>
            <a:pPr>
              <a:spcBef>
                <a:spcPts val="1800"/>
              </a:spcBef>
            </a:pPr>
            <a:r>
              <a:rPr lang="en-US" sz="2200" dirty="0" err="1">
                <a:latin typeface="Calibri" panose="020F0502020204030204" pitchFamily="34" charset="0"/>
                <a:cs typeface="Calibri" panose="020F0502020204030204" pitchFamily="34" charset="0"/>
              </a:rPr>
              <a:t>Raima</a:t>
            </a:r>
            <a:r>
              <a:rPr lang="en-US" sz="2200" dirty="0">
                <a:latin typeface="Calibri" panose="020F0502020204030204" pitchFamily="34" charset="0"/>
                <a:cs typeface="Calibri" panose="020F0502020204030204" pitchFamily="34" charset="0"/>
              </a:rPr>
              <a:t> Database Manager (RDM) Server by </a:t>
            </a:r>
            <a:r>
              <a:rPr lang="en-US" sz="2200" dirty="0" err="1">
                <a:latin typeface="Calibri" panose="020F0502020204030204" pitchFamily="34" charset="0"/>
                <a:cs typeface="Calibri" panose="020F0502020204030204" pitchFamily="34" charset="0"/>
              </a:rPr>
              <a:t>Raima</a:t>
            </a:r>
            <a:r>
              <a:rPr lang="en-US" sz="2200" dirty="0">
                <a:latin typeface="Calibri" panose="020F0502020204030204" pitchFamily="34" charset="0"/>
                <a:cs typeface="Calibri" panose="020F0502020204030204" pitchFamily="34" charset="0"/>
              </a:rPr>
              <a:t> Inc. is an example of a Network DBMS.</a:t>
            </a:r>
          </a:p>
          <a:p>
            <a:endParaRPr lang="en-US" dirty="0"/>
          </a:p>
        </p:txBody>
      </p:sp>
      <p:pic>
        <p:nvPicPr>
          <p:cNvPr id="6" name="Picture 5" descr="Figure 1.4.tif">
            <a:extLst>
              <a:ext uri="{FF2B5EF4-FFF2-40B4-BE49-F238E27FC236}">
                <a16:creationId xmlns:a16="http://schemas.microsoft.com/office/drawing/2014/main" id="{7DB52E4A-404D-4A66-962C-EB0AA9CB1EE6}"/>
              </a:ext>
            </a:extLst>
          </p:cNvPr>
          <p:cNvPicPr>
            <a:picLocks noChangeAspect="1"/>
          </p:cNvPicPr>
          <p:nvPr/>
        </p:nvPicPr>
        <p:blipFill>
          <a:blip r:embed="rId2" cstate="print"/>
          <a:stretch>
            <a:fillRect/>
          </a:stretch>
        </p:blipFill>
        <p:spPr>
          <a:xfrm>
            <a:off x="5965339" y="2137514"/>
            <a:ext cx="5794861" cy="3276600"/>
          </a:xfrm>
          <a:prstGeom prst="rect">
            <a:avLst/>
          </a:prstGeom>
        </p:spPr>
      </p:pic>
      <p:sp>
        <p:nvSpPr>
          <p:cNvPr id="7" name="TextBox 6">
            <a:extLst>
              <a:ext uri="{FF2B5EF4-FFF2-40B4-BE49-F238E27FC236}">
                <a16:creationId xmlns:a16="http://schemas.microsoft.com/office/drawing/2014/main" id="{B8A8A8D9-5EEC-4AD5-BF00-43D41A2498A5}"/>
              </a:ext>
            </a:extLst>
          </p:cNvPr>
          <p:cNvSpPr txBox="1"/>
          <p:nvPr/>
        </p:nvSpPr>
        <p:spPr>
          <a:xfrm>
            <a:off x="5867400" y="1173162"/>
            <a:ext cx="6019800" cy="769441"/>
          </a:xfrm>
          <a:prstGeom prst="rect">
            <a:avLst/>
          </a:prstGeom>
          <a:noFill/>
        </p:spPr>
        <p:txBody>
          <a:bodyPr wrap="square" rtlCol="0">
            <a:spAutoFit/>
          </a:bodyPr>
          <a:lstStyle/>
          <a:p>
            <a:pPr marL="342900" indent="-342900">
              <a:lnSpc>
                <a:spcPct val="100000"/>
              </a:lnSpc>
              <a:spcBef>
                <a:spcPts val="0"/>
              </a:spcBef>
              <a:buFont typeface="Arial" panose="020B0604020202020204" pitchFamily="34" charset="0"/>
              <a:buChar char="•"/>
            </a:pPr>
            <a:r>
              <a:rPr lang="en-US" sz="2200" dirty="0">
                <a:latin typeface="Calibri" pitchFamily="34" charset="0"/>
                <a:cs typeface="Calibri" pitchFamily="34" charset="0"/>
              </a:rPr>
              <a:t>The network model shown in the following illustrates a series of one-to-many relationships</a:t>
            </a:r>
          </a:p>
        </p:txBody>
      </p:sp>
    </p:spTree>
    <p:extLst>
      <p:ext uri="{BB962C8B-B14F-4D97-AF65-F5344CB8AC3E}">
        <p14:creationId xmlns:p14="http://schemas.microsoft.com/office/powerpoint/2010/main" val="224392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599DAE-3D5E-471F-AE65-E7713F79F0D5}"/>
              </a:ext>
            </a:extLst>
          </p:cNvPr>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a:extLst>
              <a:ext uri="{FF2B5EF4-FFF2-40B4-BE49-F238E27FC236}">
                <a16:creationId xmlns:a16="http://schemas.microsoft.com/office/drawing/2014/main" id="{A684EF40-F9F6-4DFC-A9AB-DF09F1EC7822}"/>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36F54D29-C520-4C1C-A052-B5CC0525493B}"/>
              </a:ext>
            </a:extLst>
          </p:cNvPr>
          <p:cNvSpPr>
            <a:spLocks noGrp="1"/>
          </p:cNvSpPr>
          <p:nvPr>
            <p:ph type="title"/>
          </p:nvPr>
        </p:nvSpPr>
        <p:spPr/>
        <p:txBody>
          <a:bodyPr/>
          <a:lstStyle/>
          <a:p>
            <a:r>
              <a:rPr lang="en-US" dirty="0"/>
              <a:t>Network Data Model 		[2/3]</a:t>
            </a:r>
          </a:p>
        </p:txBody>
      </p:sp>
      <p:sp>
        <p:nvSpPr>
          <p:cNvPr id="5" name="Content Placeholder 4">
            <a:extLst>
              <a:ext uri="{FF2B5EF4-FFF2-40B4-BE49-F238E27FC236}">
                <a16:creationId xmlns:a16="http://schemas.microsoft.com/office/drawing/2014/main" id="{FF4CE1F3-F787-4B49-8263-EC7AC7F42B32}"/>
              </a:ext>
            </a:extLst>
          </p:cNvPr>
          <p:cNvSpPr>
            <a:spLocks noGrp="1"/>
          </p:cNvSpPr>
          <p:nvPr>
            <p:ph sz="quarter" idx="12"/>
          </p:nvPr>
        </p:nvSpPr>
        <p:spPr/>
        <p:txBody>
          <a:bodyPr/>
          <a:lstStyle/>
          <a:p>
            <a:pPr marL="0" indent="0">
              <a:buNone/>
            </a:pPr>
            <a:r>
              <a:rPr lang="en-US" dirty="0">
                <a:latin typeface="Calibri" pitchFamily="34" charset="0"/>
                <a:cs typeface="Calibri" pitchFamily="34" charset="0"/>
              </a:rPr>
              <a:t>The components of the language used with network models:</a:t>
            </a:r>
          </a:p>
          <a:p>
            <a:pPr marL="0" lvl="0" indent="0">
              <a:buNone/>
            </a:pPr>
            <a:endParaRPr lang="en-US" sz="2000" b="1" dirty="0">
              <a:latin typeface="Calibri" pitchFamily="34" charset="0"/>
              <a:cs typeface="Calibri" pitchFamily="34" charset="0"/>
            </a:endParaRPr>
          </a:p>
          <a:p>
            <a:pPr lvl="0"/>
            <a:r>
              <a:rPr lang="en-US" b="1" dirty="0">
                <a:solidFill>
                  <a:srgbClr val="0070C0"/>
                </a:solidFill>
              </a:rPr>
              <a:t>Data Definition Language (DDL)</a:t>
            </a:r>
          </a:p>
          <a:p>
            <a:pPr lvl="1">
              <a:buChar char="•"/>
            </a:pPr>
            <a:r>
              <a:rPr lang="en-US" dirty="0"/>
              <a:t>Used to create and remove database objects. It enables the database administrator to define the schema components.</a:t>
            </a:r>
          </a:p>
          <a:p>
            <a:pPr lvl="0">
              <a:spcBef>
                <a:spcPts val="1200"/>
              </a:spcBef>
            </a:pPr>
            <a:r>
              <a:rPr lang="en-US" b="1" dirty="0">
                <a:solidFill>
                  <a:srgbClr val="0070C0"/>
                </a:solidFill>
              </a:rPr>
              <a:t>Sub-schema DDL</a:t>
            </a:r>
          </a:p>
          <a:p>
            <a:pPr lvl="1">
              <a:buChar char="•"/>
            </a:pPr>
            <a:r>
              <a:rPr lang="en-US" dirty="0"/>
              <a:t>Enables the database administrator to define the database components.</a:t>
            </a:r>
          </a:p>
          <a:p>
            <a:pPr>
              <a:spcBef>
                <a:spcPts val="1200"/>
              </a:spcBef>
            </a:pPr>
            <a:r>
              <a:rPr lang="en-US" b="1" dirty="0">
                <a:solidFill>
                  <a:srgbClr val="0070C0"/>
                </a:solidFill>
              </a:rPr>
              <a:t>Data Manipulation Language (DML)</a:t>
            </a:r>
          </a:p>
          <a:p>
            <a:pPr lvl="1">
              <a:buChar char="•"/>
            </a:pPr>
            <a:r>
              <a:rPr lang="en-US" dirty="0"/>
              <a:t>Used to insert, retrieve, and modify database information.</a:t>
            </a:r>
          </a:p>
          <a:p>
            <a:pPr lvl="0">
              <a:spcBef>
                <a:spcPts val="1200"/>
              </a:spcBef>
            </a:pPr>
            <a:r>
              <a:rPr lang="en-US" b="1" dirty="0">
                <a:solidFill>
                  <a:srgbClr val="0070C0"/>
                </a:solidFill>
              </a:rPr>
              <a:t>Data Control Language (DCL)</a:t>
            </a:r>
          </a:p>
          <a:p>
            <a:pPr lvl="1">
              <a:buChar char="•"/>
            </a:pPr>
            <a:r>
              <a:rPr lang="en-US" dirty="0"/>
              <a:t>Used to administer permissions on the database objects.</a:t>
            </a:r>
          </a:p>
          <a:p>
            <a:endParaRPr lang="en-US" dirty="0"/>
          </a:p>
        </p:txBody>
      </p:sp>
    </p:spTree>
    <p:extLst>
      <p:ext uri="{BB962C8B-B14F-4D97-AF65-F5344CB8AC3E}">
        <p14:creationId xmlns:p14="http://schemas.microsoft.com/office/powerpoint/2010/main" val="3698689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90664B-E89D-401A-BE16-BDC668368F57}"/>
              </a:ext>
            </a:extLst>
          </p:cNvPr>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a:extLst>
              <a:ext uri="{FF2B5EF4-FFF2-40B4-BE49-F238E27FC236}">
                <a16:creationId xmlns:a16="http://schemas.microsoft.com/office/drawing/2014/main" id="{B2A09C98-87F4-4FCD-9315-951042796142}"/>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0DC43BDD-F781-4CCD-9B47-95B264C2C513}"/>
              </a:ext>
            </a:extLst>
          </p:cNvPr>
          <p:cNvSpPr>
            <a:spLocks noGrp="1"/>
          </p:cNvSpPr>
          <p:nvPr>
            <p:ph type="title"/>
          </p:nvPr>
        </p:nvSpPr>
        <p:spPr/>
        <p:txBody>
          <a:bodyPr/>
          <a:lstStyle/>
          <a:p>
            <a:r>
              <a:rPr lang="en-US" dirty="0"/>
              <a:t>Network Data Model 			[3/3]</a:t>
            </a:r>
          </a:p>
        </p:txBody>
      </p:sp>
      <p:sp>
        <p:nvSpPr>
          <p:cNvPr id="5" name="Content Placeholder 4">
            <a:extLst>
              <a:ext uri="{FF2B5EF4-FFF2-40B4-BE49-F238E27FC236}">
                <a16:creationId xmlns:a16="http://schemas.microsoft.com/office/drawing/2014/main" id="{07BF6740-6A77-4137-82FA-96AC308AA473}"/>
              </a:ext>
            </a:extLst>
          </p:cNvPr>
          <p:cNvSpPr>
            <a:spLocks noGrp="1"/>
          </p:cNvSpPr>
          <p:nvPr>
            <p:ph sz="quarter" idx="12"/>
          </p:nvPr>
        </p:nvSpPr>
        <p:spPr/>
        <p:txBody>
          <a:bodyPr/>
          <a:lstStyle/>
          <a:p>
            <a:r>
              <a:rPr lang="en-US" b="1" dirty="0">
                <a:solidFill>
                  <a:srgbClr val="FF0000"/>
                </a:solidFill>
                <a:latin typeface="Calibri" pitchFamily="34" charset="0"/>
                <a:cs typeface="Calibri" pitchFamily="34" charset="0"/>
              </a:rPr>
              <a:t>The advantages :</a:t>
            </a:r>
          </a:p>
          <a:p>
            <a:pPr lvl="1">
              <a:spcBef>
                <a:spcPts val="600"/>
              </a:spcBef>
            </a:pPr>
            <a:r>
              <a:rPr lang="en-US" dirty="0"/>
              <a:t>Relationships are easier to implement in the network model than in the hierarchical model.</a:t>
            </a:r>
          </a:p>
          <a:p>
            <a:pPr lvl="1" defTabSz="889000">
              <a:spcBef>
                <a:spcPts val="600"/>
              </a:spcBef>
            </a:pPr>
            <a:r>
              <a:rPr lang="en-US" dirty="0"/>
              <a:t>This model enforces database integrity.</a:t>
            </a:r>
          </a:p>
          <a:p>
            <a:pPr lvl="1" defTabSz="889000">
              <a:spcBef>
                <a:spcPts val="600"/>
              </a:spcBef>
            </a:pPr>
            <a:r>
              <a:rPr lang="en-US" dirty="0"/>
              <a:t>This model achieves sufficient data independence.</a:t>
            </a:r>
          </a:p>
          <a:p>
            <a:pPr>
              <a:spcBef>
                <a:spcPts val="1800"/>
              </a:spcBef>
            </a:pPr>
            <a:r>
              <a:rPr lang="en-US" b="1" dirty="0">
                <a:solidFill>
                  <a:srgbClr val="FF0000"/>
                </a:solidFill>
                <a:latin typeface="Calibri" pitchFamily="34" charset="0"/>
                <a:cs typeface="Calibri" pitchFamily="34" charset="0"/>
              </a:rPr>
              <a:t>The disadvantages:</a:t>
            </a:r>
          </a:p>
          <a:p>
            <a:pPr lvl="1" defTabSz="889000">
              <a:spcBef>
                <a:spcPts val="600"/>
              </a:spcBef>
            </a:pPr>
            <a:r>
              <a:rPr lang="en-US" dirty="0"/>
              <a:t>The databases in this model are difficult to design.</a:t>
            </a:r>
          </a:p>
          <a:p>
            <a:pPr lvl="1" defTabSz="889000">
              <a:spcBef>
                <a:spcPts val="600"/>
              </a:spcBef>
            </a:pPr>
            <a:r>
              <a:rPr lang="en-US" dirty="0"/>
              <a:t>The programmer has to be familiar with the internal structures to access the DB</a:t>
            </a:r>
          </a:p>
          <a:p>
            <a:pPr lvl="1" defTabSz="889000">
              <a:spcBef>
                <a:spcPts val="600"/>
              </a:spcBef>
            </a:pPr>
            <a:r>
              <a:rPr lang="en-US" dirty="0">
                <a:latin typeface="Calibri" pitchFamily="34" charset="0"/>
                <a:cs typeface="Calibri" pitchFamily="34" charset="0"/>
              </a:rPr>
              <a:t>This model is difficult to implement and maintain. </a:t>
            </a:r>
          </a:p>
          <a:p>
            <a:pPr lvl="1" defTabSz="889000">
              <a:spcBef>
                <a:spcPts val="600"/>
              </a:spcBef>
            </a:pPr>
            <a:r>
              <a:rPr lang="en-US" dirty="0">
                <a:latin typeface="Calibri" pitchFamily="34" charset="0"/>
                <a:cs typeface="Calibri" pitchFamily="34" charset="0"/>
              </a:rPr>
              <a:t>Computer programmers, rather than end users, utilize this model.</a:t>
            </a:r>
          </a:p>
          <a:p>
            <a:endParaRPr lang="en-US" dirty="0"/>
          </a:p>
        </p:txBody>
      </p:sp>
    </p:spTree>
    <p:extLst>
      <p:ext uri="{BB962C8B-B14F-4D97-AF65-F5344CB8AC3E}">
        <p14:creationId xmlns:p14="http://schemas.microsoft.com/office/powerpoint/2010/main" val="814635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D39CE0-9937-43DB-AE4A-619B10510952}"/>
              </a:ext>
            </a:extLst>
          </p:cNvPr>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a:extLst>
              <a:ext uri="{FF2B5EF4-FFF2-40B4-BE49-F238E27FC236}">
                <a16:creationId xmlns:a16="http://schemas.microsoft.com/office/drawing/2014/main" id="{E55D89DF-72C7-4DA3-AB0C-D1CF3744A375}"/>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A9C50096-F980-4DD9-BBFB-CA1D081AD98E}"/>
              </a:ext>
            </a:extLst>
          </p:cNvPr>
          <p:cNvSpPr>
            <a:spLocks noGrp="1"/>
          </p:cNvSpPr>
          <p:nvPr>
            <p:ph type="title"/>
          </p:nvPr>
        </p:nvSpPr>
        <p:spPr/>
        <p:txBody>
          <a:bodyPr/>
          <a:lstStyle/>
          <a:p>
            <a:r>
              <a:rPr lang="en-US" dirty="0"/>
              <a:t>Relational Data Model 		[1/3]</a:t>
            </a:r>
          </a:p>
        </p:txBody>
      </p:sp>
      <p:sp>
        <p:nvSpPr>
          <p:cNvPr id="5" name="Content Placeholder 4">
            <a:extLst>
              <a:ext uri="{FF2B5EF4-FFF2-40B4-BE49-F238E27FC236}">
                <a16:creationId xmlns:a16="http://schemas.microsoft.com/office/drawing/2014/main" id="{B8CB2E54-40FD-43D9-A937-CC1E39A74567}"/>
              </a:ext>
            </a:extLst>
          </p:cNvPr>
          <p:cNvSpPr>
            <a:spLocks noGrp="1"/>
          </p:cNvSpPr>
          <p:nvPr>
            <p:ph sz="quarter" idx="12"/>
          </p:nvPr>
        </p:nvSpPr>
        <p:spPr/>
        <p:txBody>
          <a:bodyPr/>
          <a:lstStyle/>
          <a:p>
            <a:pPr lvl="0"/>
            <a:r>
              <a:rPr lang="en-US" sz="2200" dirty="0">
                <a:latin typeface="Calibri" panose="020F0502020204030204" pitchFamily="34" charset="0"/>
                <a:cs typeface="Calibri" panose="020F0502020204030204" pitchFamily="34" charset="0"/>
              </a:rPr>
              <a:t>The term 'Relation' is derived from the set theory of mathematics. In the Relational Model, there are no physical links</a:t>
            </a:r>
          </a:p>
          <a:p>
            <a:pPr lvl="0"/>
            <a:r>
              <a:rPr lang="en-US" sz="2200" dirty="0">
                <a:latin typeface="Calibri" panose="020F0502020204030204" pitchFamily="34" charset="0"/>
                <a:cs typeface="Calibri" panose="020F0502020204030204" pitchFamily="34" charset="0"/>
              </a:rPr>
              <a:t>All data is maintained in the form of tables consisting of rows, columns. Data in two tables is related through common columns</a:t>
            </a:r>
          </a:p>
          <a:p>
            <a:pPr lvl="0"/>
            <a:r>
              <a:rPr lang="en-US" sz="2200" dirty="0">
                <a:latin typeface="Calibri" panose="020F0502020204030204" pitchFamily="34" charset="0"/>
                <a:cs typeface="Calibri" panose="020F0502020204030204" pitchFamily="34" charset="0"/>
              </a:rPr>
              <a:t>Operators are provided for operating on rows in tables. This model represents the database as a collection of relations</a:t>
            </a:r>
          </a:p>
          <a:p>
            <a:pPr lvl="0"/>
            <a:endParaRPr lang="en-US" dirty="0"/>
          </a:p>
          <a:p>
            <a:pPr lvl="0"/>
            <a:r>
              <a:rPr lang="en-US" sz="2200" dirty="0"/>
              <a:t>A row is called a tuple, a column is an attribute, and the table is called a relation</a:t>
            </a:r>
          </a:p>
          <a:p>
            <a:pPr lvl="0"/>
            <a:r>
              <a:rPr lang="en-US" sz="2200" dirty="0"/>
              <a:t>The list of values applicable to a particular field is called domain</a:t>
            </a:r>
          </a:p>
          <a:p>
            <a:pPr lvl="0"/>
            <a:r>
              <a:rPr lang="en-US" sz="2200" dirty="0"/>
              <a:t>Several attributes can belong to the same domain.</a:t>
            </a:r>
          </a:p>
          <a:p>
            <a:pPr lvl="0"/>
            <a:r>
              <a:rPr lang="en-US" sz="2200" dirty="0"/>
              <a:t>The number of attributes of a relation is called degree of the relation</a:t>
            </a:r>
          </a:p>
          <a:p>
            <a:pPr lvl="0"/>
            <a:r>
              <a:rPr lang="en-US" sz="2200" dirty="0"/>
              <a:t>The number of tuples determine the cardinality of the relation.</a:t>
            </a:r>
          </a:p>
          <a:p>
            <a:endParaRPr lang="en-US" dirty="0"/>
          </a:p>
        </p:txBody>
      </p:sp>
    </p:spTree>
    <p:extLst>
      <p:ext uri="{BB962C8B-B14F-4D97-AF65-F5344CB8AC3E}">
        <p14:creationId xmlns:p14="http://schemas.microsoft.com/office/powerpoint/2010/main" val="378252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2EA16C-9019-48FA-A4A0-856D7C16C4DB}"/>
              </a:ext>
            </a:extLst>
          </p:cNvPr>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a:extLst>
              <a:ext uri="{FF2B5EF4-FFF2-40B4-BE49-F238E27FC236}">
                <a16:creationId xmlns:a16="http://schemas.microsoft.com/office/drawing/2014/main" id="{A36793C8-D1C7-4E68-9AAC-32ADC80D52F1}"/>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01B5777A-37A1-4F97-9FC5-BF829777B73B}"/>
              </a:ext>
            </a:extLst>
          </p:cNvPr>
          <p:cNvSpPr>
            <a:spLocks noGrp="1"/>
          </p:cNvSpPr>
          <p:nvPr>
            <p:ph type="title"/>
          </p:nvPr>
        </p:nvSpPr>
        <p:spPr/>
        <p:txBody>
          <a:bodyPr/>
          <a:lstStyle/>
          <a:p>
            <a:r>
              <a:rPr lang="en-US" dirty="0"/>
              <a:t>Relational Data Model 		[2/3]</a:t>
            </a:r>
          </a:p>
        </p:txBody>
      </p:sp>
      <p:sp>
        <p:nvSpPr>
          <p:cNvPr id="5" name="Content Placeholder 4">
            <a:extLst>
              <a:ext uri="{FF2B5EF4-FFF2-40B4-BE49-F238E27FC236}">
                <a16:creationId xmlns:a16="http://schemas.microsoft.com/office/drawing/2014/main" id="{E02A12AC-76EF-43AD-979A-389831502F68}"/>
              </a:ext>
            </a:extLst>
          </p:cNvPr>
          <p:cNvSpPr>
            <a:spLocks noGrp="1"/>
          </p:cNvSpPr>
          <p:nvPr>
            <p:ph sz="quarter" idx="12"/>
          </p:nvPr>
        </p:nvSpPr>
        <p:spPr/>
        <p:txBody>
          <a:bodyPr/>
          <a:lstStyle/>
          <a:p>
            <a:r>
              <a:rPr lang="en-US" dirty="0">
                <a:latin typeface="Calibri" panose="020F0502020204030204" pitchFamily="34" charset="0"/>
                <a:cs typeface="Calibri" pitchFamily="34" charset="0"/>
              </a:rPr>
              <a:t>In order to understand the relational model, consider the following </a:t>
            </a:r>
            <a:r>
              <a:rPr lang="en-US" b="1" dirty="0">
                <a:latin typeface="Calibri" panose="020F0502020204030204" pitchFamily="34" charset="0"/>
                <a:cs typeface="Calibri" panose="020F0502020204030204" pitchFamily="34" charset="0"/>
              </a:rPr>
              <a:t>Students</a:t>
            </a:r>
            <a:r>
              <a:rPr lang="en-US" dirty="0">
                <a:latin typeface="Calibri" pitchFamily="34" charset="0"/>
                <a:cs typeface="Calibri" pitchFamily="34" charset="0"/>
              </a:rPr>
              <a:t> and </a:t>
            </a:r>
            <a:r>
              <a:rPr lang="en-US" b="1" dirty="0">
                <a:latin typeface="Calibri" panose="020F0502020204030204" pitchFamily="34" charset="0"/>
                <a:cs typeface="Calibri" panose="020F0502020204030204" pitchFamily="34" charset="0"/>
              </a:rPr>
              <a:t>Marks</a:t>
            </a:r>
            <a:r>
              <a:rPr lang="en-US" dirty="0">
                <a:latin typeface="Calibri" pitchFamily="34" charset="0"/>
                <a:cs typeface="Calibri" pitchFamily="34" charset="0"/>
              </a:rPr>
              <a:t> tables: </a:t>
            </a: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r>
              <a:rPr lang="en-US" dirty="0">
                <a:latin typeface="Calibri" pitchFamily="34" charset="0"/>
                <a:cs typeface="Calibri" pitchFamily="34" charset="0"/>
              </a:rPr>
              <a:t>To locate students with marks above 40: </a:t>
            </a:r>
          </a:p>
          <a:p>
            <a:pPr marL="741363" lvl="1" indent="-341313">
              <a:spcBef>
                <a:spcPts val="0"/>
              </a:spcBef>
            </a:pPr>
            <a:r>
              <a:rPr lang="en-US" dirty="0">
                <a:latin typeface="Calibri" pitchFamily="34" charset="0"/>
                <a:cs typeface="Calibri" pitchFamily="34" charset="0"/>
              </a:rPr>
              <a:t>First, locate the roll numbers of those who have scored above 50 from the </a:t>
            </a:r>
            <a:r>
              <a:rPr lang="en-US" b="1" dirty="0">
                <a:latin typeface="Calibri" panose="020F0502020204030204" pitchFamily="34" charset="0"/>
                <a:cs typeface="Calibri" panose="020F0502020204030204" pitchFamily="34" charset="0"/>
              </a:rPr>
              <a:t>Marks</a:t>
            </a:r>
            <a:r>
              <a:rPr lang="en-US" dirty="0">
                <a:latin typeface="Calibri" pitchFamily="34" charset="0"/>
                <a:cs typeface="Calibri" pitchFamily="34" charset="0"/>
              </a:rPr>
              <a:t> table. </a:t>
            </a:r>
          </a:p>
          <a:p>
            <a:pPr marL="741363" lvl="1" indent="-341313">
              <a:spcBef>
                <a:spcPts val="0"/>
              </a:spcBef>
            </a:pPr>
            <a:r>
              <a:rPr lang="en-US" dirty="0">
                <a:latin typeface="Calibri" pitchFamily="34" charset="0"/>
                <a:cs typeface="Calibri" pitchFamily="34" charset="0"/>
              </a:rPr>
              <a:t>Second, their names have to be located in the </a:t>
            </a:r>
            <a:r>
              <a:rPr lang="en-US" b="1" dirty="0">
                <a:latin typeface="Calibri" panose="020F0502020204030204" pitchFamily="34" charset="0"/>
                <a:cs typeface="Calibri" panose="020F0502020204030204" pitchFamily="34" charset="0"/>
              </a:rPr>
              <a:t>Students</a:t>
            </a:r>
            <a:r>
              <a:rPr lang="en-US" dirty="0">
                <a:latin typeface="Calibri" pitchFamily="34" charset="0"/>
                <a:cs typeface="Calibri" pitchFamily="34" charset="0"/>
              </a:rPr>
              <a:t> table by matching the roll number.</a:t>
            </a:r>
          </a:p>
          <a:p>
            <a:endParaRPr lang="en-US" dirty="0">
              <a:latin typeface="Calibri" pitchFamily="34" charset="0"/>
              <a:cs typeface="Calibri" pitchFamily="34" charset="0"/>
            </a:endParaRPr>
          </a:p>
          <a:p>
            <a:endParaRPr lang="en-US" dirty="0"/>
          </a:p>
        </p:txBody>
      </p:sp>
      <p:pic>
        <p:nvPicPr>
          <p:cNvPr id="6" name="Picture 2">
            <a:extLst>
              <a:ext uri="{FF2B5EF4-FFF2-40B4-BE49-F238E27FC236}">
                <a16:creationId xmlns:a16="http://schemas.microsoft.com/office/drawing/2014/main" id="{3629BE05-4216-4125-950B-434C2F9E9E79}"/>
              </a:ext>
            </a:extLst>
          </p:cNvPr>
          <p:cNvPicPr>
            <a:picLocks noChangeAspect="1" noChangeArrowheads="1"/>
          </p:cNvPicPr>
          <p:nvPr/>
        </p:nvPicPr>
        <p:blipFill>
          <a:blip r:embed="rId2" cstate="print"/>
          <a:srcRect t="2439"/>
          <a:stretch>
            <a:fillRect/>
          </a:stretch>
        </p:blipFill>
        <p:spPr bwMode="auto">
          <a:xfrm>
            <a:off x="2286000" y="2118851"/>
            <a:ext cx="3276600" cy="2267597"/>
          </a:xfrm>
          <a:prstGeom prst="rect">
            <a:avLst/>
          </a:prstGeom>
          <a:noFill/>
          <a:ln w="9525">
            <a:noFill/>
            <a:miter lim="800000"/>
            <a:headEnd/>
            <a:tailEnd/>
          </a:ln>
        </p:spPr>
      </p:pic>
      <p:pic>
        <p:nvPicPr>
          <p:cNvPr id="7" name="Picture 3">
            <a:extLst>
              <a:ext uri="{FF2B5EF4-FFF2-40B4-BE49-F238E27FC236}">
                <a16:creationId xmlns:a16="http://schemas.microsoft.com/office/drawing/2014/main" id="{09D98CB6-7B05-4F25-BC4F-DB48FF28803A}"/>
              </a:ext>
            </a:extLst>
          </p:cNvPr>
          <p:cNvPicPr>
            <a:picLocks noChangeAspect="1" noChangeArrowheads="1"/>
          </p:cNvPicPr>
          <p:nvPr/>
        </p:nvPicPr>
        <p:blipFill>
          <a:blip r:embed="rId3" cstate="print"/>
          <a:srcRect/>
          <a:stretch>
            <a:fillRect/>
          </a:stretch>
        </p:blipFill>
        <p:spPr bwMode="auto">
          <a:xfrm>
            <a:off x="7543800" y="2127815"/>
            <a:ext cx="3693268" cy="2286000"/>
          </a:xfrm>
          <a:prstGeom prst="rect">
            <a:avLst/>
          </a:prstGeom>
          <a:noFill/>
          <a:ln w="9525">
            <a:noFill/>
            <a:miter lim="800000"/>
            <a:headEnd/>
            <a:tailEnd/>
          </a:ln>
        </p:spPr>
      </p:pic>
      <p:sp>
        <p:nvSpPr>
          <p:cNvPr id="8" name="TextBox 7">
            <a:extLst>
              <a:ext uri="{FF2B5EF4-FFF2-40B4-BE49-F238E27FC236}">
                <a16:creationId xmlns:a16="http://schemas.microsoft.com/office/drawing/2014/main" id="{2EAB018B-28F3-4BF2-AE56-7E9FE0C9FB6C}"/>
              </a:ext>
            </a:extLst>
          </p:cNvPr>
          <p:cNvSpPr txBox="1"/>
          <p:nvPr/>
        </p:nvSpPr>
        <p:spPr>
          <a:xfrm>
            <a:off x="1019382" y="2127815"/>
            <a:ext cx="1447800" cy="252826"/>
          </a:xfrm>
          <a:prstGeom prst="rect">
            <a:avLst/>
          </a:prstGeom>
          <a:noFill/>
        </p:spPr>
        <p:txBody>
          <a:bodyPr wrap="square" rtlCol="0">
            <a:spAutoFit/>
          </a:bodyPr>
          <a:lstStyle/>
          <a:p>
            <a:r>
              <a:rPr lang="en-US" b="1" dirty="0">
                <a:latin typeface="Calibri" pitchFamily="34" charset="0"/>
                <a:cs typeface="Calibri" pitchFamily="34" charset="0"/>
              </a:rPr>
              <a:t>Students Table</a:t>
            </a:r>
          </a:p>
        </p:txBody>
      </p:sp>
      <p:sp>
        <p:nvSpPr>
          <p:cNvPr id="9" name="TextBox 8">
            <a:extLst>
              <a:ext uri="{FF2B5EF4-FFF2-40B4-BE49-F238E27FC236}">
                <a16:creationId xmlns:a16="http://schemas.microsoft.com/office/drawing/2014/main" id="{FE0C1F4A-74DF-4D8F-804D-F3835C201763}"/>
              </a:ext>
            </a:extLst>
          </p:cNvPr>
          <p:cNvSpPr txBox="1"/>
          <p:nvPr/>
        </p:nvSpPr>
        <p:spPr>
          <a:xfrm>
            <a:off x="6477000" y="2127815"/>
            <a:ext cx="1371600" cy="252826"/>
          </a:xfrm>
          <a:prstGeom prst="rect">
            <a:avLst/>
          </a:prstGeom>
          <a:noFill/>
        </p:spPr>
        <p:txBody>
          <a:bodyPr wrap="square" rtlCol="0">
            <a:spAutoFit/>
          </a:bodyPr>
          <a:lstStyle/>
          <a:p>
            <a:r>
              <a:rPr lang="en-US" b="1" dirty="0">
                <a:latin typeface="Calibri" pitchFamily="34" charset="0"/>
                <a:cs typeface="Calibri" pitchFamily="34" charset="0"/>
              </a:rPr>
              <a:t>Marks Table</a:t>
            </a:r>
          </a:p>
        </p:txBody>
      </p:sp>
    </p:spTree>
    <p:extLst>
      <p:ext uri="{BB962C8B-B14F-4D97-AF65-F5344CB8AC3E}">
        <p14:creationId xmlns:p14="http://schemas.microsoft.com/office/powerpoint/2010/main" val="1050157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Objectives</a:t>
            </a:r>
          </a:p>
        </p:txBody>
      </p:sp>
      <p:sp>
        <p:nvSpPr>
          <p:cNvPr id="6" name="TextBox 5"/>
          <p:cNvSpPr txBox="1"/>
          <p:nvPr/>
        </p:nvSpPr>
        <p:spPr>
          <a:xfrm>
            <a:off x="1066800" y="1371600"/>
            <a:ext cx="10363200" cy="4298100"/>
          </a:xfrm>
          <a:prstGeom prst="rect">
            <a:avLst/>
          </a:prstGeom>
          <a:noFill/>
        </p:spPr>
        <p:txBody>
          <a:bodyPr wrap="square" rtlCol="0">
            <a:spAutoFit/>
          </a:bodyPr>
          <a:lstStyle/>
          <a:p>
            <a:pPr marL="341313" indent="-341313">
              <a:lnSpc>
                <a:spcPct val="100000"/>
              </a:lnSpc>
              <a:spcBef>
                <a:spcPts val="1800"/>
              </a:spcBef>
              <a:buFont typeface="Calibri" pitchFamily="34" charset="0"/>
              <a:buChar char="●"/>
            </a:pPr>
            <a:r>
              <a:rPr lang="en-US" sz="2400" dirty="0">
                <a:latin typeface="Calibri" pitchFamily="34" charset="0"/>
                <a:cs typeface="Calibri" pitchFamily="34" charset="0"/>
              </a:rPr>
              <a:t>Explain the concept of data and database</a:t>
            </a:r>
          </a:p>
          <a:p>
            <a:pPr marL="341313" indent="-341313">
              <a:lnSpc>
                <a:spcPct val="100000"/>
              </a:lnSpc>
              <a:spcBef>
                <a:spcPts val="1800"/>
              </a:spcBef>
              <a:buFont typeface="Calibri" pitchFamily="34" charset="0"/>
              <a:buChar char="●"/>
            </a:pPr>
            <a:r>
              <a:rPr lang="en-US" sz="2400" dirty="0">
                <a:latin typeface="Calibri" pitchFamily="34" charset="0"/>
                <a:cs typeface="Calibri" pitchFamily="34" charset="0"/>
              </a:rPr>
              <a:t>Describe the approaches to data management</a:t>
            </a:r>
          </a:p>
          <a:p>
            <a:pPr marL="341313" indent="-341313">
              <a:lnSpc>
                <a:spcPct val="100000"/>
              </a:lnSpc>
              <a:spcBef>
                <a:spcPts val="1800"/>
              </a:spcBef>
              <a:buFont typeface="Calibri" pitchFamily="34" charset="0"/>
              <a:buChar char="●"/>
            </a:pPr>
            <a:r>
              <a:rPr lang="en-US" sz="2400" dirty="0">
                <a:latin typeface="Calibri" pitchFamily="34" charset="0"/>
                <a:cs typeface="Calibri" pitchFamily="34" charset="0"/>
              </a:rPr>
              <a:t>Define a Database Management System (DBMS) and list its benefits</a:t>
            </a:r>
          </a:p>
          <a:p>
            <a:pPr marL="341313" indent="-341313">
              <a:lnSpc>
                <a:spcPct val="100000"/>
              </a:lnSpc>
              <a:spcBef>
                <a:spcPts val="1800"/>
              </a:spcBef>
              <a:buFont typeface="Calibri" pitchFamily="34" charset="0"/>
              <a:buChar char="●"/>
            </a:pPr>
            <a:r>
              <a:rPr lang="en-US" sz="2400" dirty="0">
                <a:latin typeface="Calibri" pitchFamily="34" charset="0"/>
                <a:cs typeface="Calibri" pitchFamily="34" charset="0"/>
              </a:rPr>
              <a:t>Explain the different database models</a:t>
            </a:r>
          </a:p>
          <a:p>
            <a:pPr marL="341313" indent="-341313">
              <a:lnSpc>
                <a:spcPct val="100000"/>
              </a:lnSpc>
              <a:spcBef>
                <a:spcPts val="1800"/>
              </a:spcBef>
              <a:buFont typeface="Calibri" pitchFamily="34" charset="0"/>
              <a:buChar char="●"/>
            </a:pPr>
            <a:r>
              <a:rPr lang="en-US" sz="2400" dirty="0">
                <a:latin typeface="Calibri" pitchFamily="34" charset="0"/>
                <a:cs typeface="Calibri" pitchFamily="34" charset="0"/>
              </a:rPr>
              <a:t>Define and explain RDBMS</a:t>
            </a:r>
          </a:p>
          <a:p>
            <a:pPr marL="341313" indent="-341313">
              <a:lnSpc>
                <a:spcPct val="100000"/>
              </a:lnSpc>
              <a:spcBef>
                <a:spcPts val="1800"/>
              </a:spcBef>
              <a:buFont typeface="Calibri" pitchFamily="34" charset="0"/>
              <a:buChar char="●"/>
            </a:pPr>
            <a:r>
              <a:rPr lang="en-US" sz="2400" dirty="0">
                <a:latin typeface="Calibri" pitchFamily="34" charset="0"/>
                <a:cs typeface="Calibri" pitchFamily="34" charset="0"/>
              </a:rPr>
              <a:t>Describe entities and tables and list the characteristics of tables</a:t>
            </a:r>
          </a:p>
          <a:p>
            <a:pPr marL="341313" indent="-341313">
              <a:lnSpc>
                <a:spcPct val="100000"/>
              </a:lnSpc>
              <a:spcBef>
                <a:spcPts val="1800"/>
              </a:spcBef>
              <a:buFont typeface="Calibri" pitchFamily="34" charset="0"/>
              <a:buChar char="●"/>
            </a:pPr>
            <a:r>
              <a:rPr lang="en-US" sz="2400" dirty="0">
                <a:latin typeface="Calibri" pitchFamily="34" charset="0"/>
                <a:cs typeface="Calibri" pitchFamily="34" charset="0"/>
              </a:rPr>
              <a:t>List the differences between a DBMS and an RDBMS</a:t>
            </a:r>
          </a:p>
          <a:p>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150C16-9F2B-41AF-BBED-6971575D3AE2}"/>
              </a:ext>
            </a:extLst>
          </p:cNvPr>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a:extLst>
              <a:ext uri="{FF2B5EF4-FFF2-40B4-BE49-F238E27FC236}">
                <a16:creationId xmlns:a16="http://schemas.microsoft.com/office/drawing/2014/main" id="{EC671B12-B5F2-4081-B16C-6A8B521C2C35}"/>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ECA7528D-D7EF-473E-A59F-ADA06B2D9345}"/>
              </a:ext>
            </a:extLst>
          </p:cNvPr>
          <p:cNvSpPr>
            <a:spLocks noGrp="1"/>
          </p:cNvSpPr>
          <p:nvPr>
            <p:ph type="title"/>
          </p:nvPr>
        </p:nvSpPr>
        <p:spPr/>
        <p:txBody>
          <a:bodyPr/>
          <a:lstStyle/>
          <a:p>
            <a:r>
              <a:rPr lang="en-US" dirty="0"/>
              <a:t>Relational Data Model 		[3/3]</a:t>
            </a:r>
          </a:p>
        </p:txBody>
      </p:sp>
      <p:sp>
        <p:nvSpPr>
          <p:cNvPr id="5" name="Content Placeholder 4">
            <a:extLst>
              <a:ext uri="{FF2B5EF4-FFF2-40B4-BE49-F238E27FC236}">
                <a16:creationId xmlns:a16="http://schemas.microsoft.com/office/drawing/2014/main" id="{D3708BF1-8217-45DB-937E-CDD7F440ED8D}"/>
              </a:ext>
            </a:extLst>
          </p:cNvPr>
          <p:cNvSpPr>
            <a:spLocks noGrp="1"/>
          </p:cNvSpPr>
          <p:nvPr>
            <p:ph sz="quarter" idx="12"/>
          </p:nvPr>
        </p:nvSpPr>
        <p:spPr/>
        <p:txBody>
          <a:bodyPr/>
          <a:lstStyle/>
          <a:p>
            <a:pPr lvl="0"/>
            <a:r>
              <a:rPr lang="en-US" b="1" dirty="0">
                <a:solidFill>
                  <a:srgbClr val="FF0000"/>
                </a:solidFill>
              </a:rPr>
              <a:t>Advantages</a:t>
            </a:r>
          </a:p>
          <a:p>
            <a:pPr lvl="1"/>
            <a:r>
              <a:rPr lang="en-US" dirty="0"/>
              <a:t>Gives the programmer time to concentrate on the logical view of the database rather than being bothered about the physical view.</a:t>
            </a:r>
          </a:p>
          <a:p>
            <a:pPr lvl="1"/>
            <a:r>
              <a:rPr lang="en-US" dirty="0"/>
              <a:t>Provides querying flexibility .</a:t>
            </a:r>
          </a:p>
          <a:p>
            <a:pPr lvl="1"/>
            <a:r>
              <a:rPr lang="en-US" dirty="0"/>
              <a:t>Easy to the extent that even untrained people find it easy to generate handy reports and queries</a:t>
            </a:r>
          </a:p>
          <a:p>
            <a:pPr lvl="1">
              <a:lnSpc>
                <a:spcPct val="90000"/>
              </a:lnSpc>
              <a:spcAft>
                <a:spcPct val="15000"/>
              </a:spcAft>
              <a:buChar char="•"/>
            </a:pPr>
            <a:endParaRPr lang="en-US" dirty="0"/>
          </a:p>
          <a:p>
            <a:pPr lvl="0"/>
            <a:r>
              <a:rPr lang="en-US" b="1" dirty="0">
                <a:solidFill>
                  <a:srgbClr val="FF0000"/>
                </a:solidFill>
              </a:rPr>
              <a:t>Disadvantages</a:t>
            </a:r>
          </a:p>
          <a:p>
            <a:pPr lvl="1"/>
            <a:r>
              <a:rPr lang="en-US" dirty="0"/>
              <a:t>Hides all the complexities of the system and hence it tends to be slower than the other database systems.</a:t>
            </a:r>
          </a:p>
          <a:p>
            <a:endParaRPr lang="en-US" dirty="0"/>
          </a:p>
        </p:txBody>
      </p:sp>
    </p:spTree>
    <p:extLst>
      <p:ext uri="{BB962C8B-B14F-4D97-AF65-F5344CB8AC3E}">
        <p14:creationId xmlns:p14="http://schemas.microsoft.com/office/powerpoint/2010/main" val="356731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Relational Database Management System (RDBMS)</a:t>
            </a:r>
          </a:p>
        </p:txBody>
      </p:sp>
      <p:sp>
        <p:nvSpPr>
          <p:cNvPr id="17" name="Rounded Rectangle 4"/>
          <p:cNvSpPr/>
          <p:nvPr/>
        </p:nvSpPr>
        <p:spPr>
          <a:xfrm>
            <a:off x="2153664" y="2992379"/>
            <a:ext cx="7767558" cy="830642"/>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2000" dirty="0">
                <a:latin typeface="Calibri" pitchFamily="34" charset="0"/>
                <a:cs typeface="Calibri" pitchFamily="34" charset="0"/>
              </a:rPr>
              <a:t>A relational database is divided into logical units called tables, where tables are related to one another within the database.</a:t>
            </a:r>
          </a:p>
        </p:txBody>
      </p:sp>
      <p:sp>
        <p:nvSpPr>
          <p:cNvPr id="25" name="Rounded Rectangle 4"/>
          <p:cNvSpPr/>
          <p:nvPr/>
        </p:nvSpPr>
        <p:spPr>
          <a:xfrm>
            <a:off x="2063133" y="4407489"/>
            <a:ext cx="7870714" cy="713143"/>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2000" dirty="0">
                <a:latin typeface="Calibri" pitchFamily="34" charset="0"/>
                <a:cs typeface="Calibri" pitchFamily="34" charset="0"/>
              </a:rPr>
              <a:t>By having common keys, or fields, data from multiple tables can be joined to form one large </a:t>
            </a:r>
            <a:r>
              <a:rPr lang="en-US" sz="2000" dirty="0" err="1">
                <a:latin typeface="Calibri" pitchFamily="34" charset="0"/>
                <a:cs typeface="Calibri" pitchFamily="34" charset="0"/>
              </a:rPr>
              <a:t>resultset</a:t>
            </a:r>
            <a:r>
              <a:rPr lang="en-US" sz="2000" dirty="0">
                <a:latin typeface="Calibri" pitchFamily="34" charset="0"/>
                <a:cs typeface="Calibri" pitchFamily="34" charset="0"/>
              </a:rPr>
              <a:t>.</a:t>
            </a:r>
          </a:p>
        </p:txBody>
      </p:sp>
      <p:sp>
        <p:nvSpPr>
          <p:cNvPr id="8" name="TextBox 7"/>
          <p:cNvSpPr txBox="1"/>
          <p:nvPr/>
        </p:nvSpPr>
        <p:spPr>
          <a:xfrm>
            <a:off x="685800" y="1600200"/>
            <a:ext cx="10820400" cy="3044680"/>
          </a:xfrm>
          <a:prstGeom prst="rect">
            <a:avLst/>
          </a:prstGeom>
          <a:noFill/>
        </p:spPr>
        <p:txBody>
          <a:bodyPr wrap="square" rtlCol="0">
            <a:spAutoFit/>
          </a:bodyPr>
          <a:lstStyle/>
          <a:p>
            <a:pPr marL="342900" indent="-34290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An RDBMS is a software program that helps to create, maintain, and manipulate a relational database.</a:t>
            </a:r>
          </a:p>
          <a:p>
            <a:pPr marL="342900" indent="-34290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A relational database is divided into logical units called tables, where tables are related to one another within the database.</a:t>
            </a:r>
          </a:p>
          <a:p>
            <a:pPr marL="342900" indent="-34290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By having common keys, or fields, data from multiple tables can be joined to form one large </a:t>
            </a:r>
            <a:r>
              <a:rPr lang="en-US" sz="2400" dirty="0" err="1">
                <a:latin typeface="Calibri" panose="020F0502020204030204" pitchFamily="34" charset="0"/>
                <a:cs typeface="Calibri" panose="020F0502020204030204" pitchFamily="34" charset="0"/>
              </a:rPr>
              <a:t>resultset</a:t>
            </a:r>
            <a:r>
              <a:rPr lang="en-US" sz="2400" dirty="0">
                <a:latin typeface="Calibri" panose="020F0502020204030204" pitchFamily="34" charset="0"/>
                <a:cs typeface="Calibri" panose="020F0502020204030204" pitchFamily="34" charset="0"/>
              </a:rPr>
              <a:t>.</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Terms Related to RDBMS 		[1/3]</a:t>
            </a:r>
          </a:p>
        </p:txBody>
      </p:sp>
      <p:graphicFrame>
        <p:nvGraphicFramePr>
          <p:cNvPr id="6" name="Diagram 5"/>
          <p:cNvGraphicFramePr/>
          <p:nvPr>
            <p:extLst>
              <p:ext uri="{D42A27DB-BD31-4B8C-83A1-F6EECF244321}">
                <p14:modId xmlns:p14="http://schemas.microsoft.com/office/powerpoint/2010/main" val="1475490114"/>
              </p:ext>
            </p:extLst>
          </p:nvPr>
        </p:nvGraphicFramePr>
        <p:xfrm>
          <a:off x="762000" y="1447800"/>
          <a:ext cx="10548842"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Terms Related to RDBMS 		[2/3]</a:t>
            </a:r>
          </a:p>
        </p:txBody>
      </p:sp>
      <p:sp>
        <p:nvSpPr>
          <p:cNvPr id="5" name="TextBox 4"/>
          <p:cNvSpPr txBox="1"/>
          <p:nvPr/>
        </p:nvSpPr>
        <p:spPr>
          <a:xfrm>
            <a:off x="558800" y="1244977"/>
            <a:ext cx="11201400" cy="1261884"/>
          </a:xfrm>
          <a:prstGeom prst="rect">
            <a:avLst/>
          </a:prstGeom>
          <a:noFill/>
        </p:spPr>
        <p:txBody>
          <a:bodyPr wrap="square" rtlCol="0">
            <a:spAutoFit/>
          </a:bodyPr>
          <a:lstStyle/>
          <a:p>
            <a:pPr marL="341313" indent="-341313">
              <a:lnSpc>
                <a:spcPct val="100000"/>
              </a:lnSpc>
              <a:spcBef>
                <a:spcPts val="1200"/>
              </a:spcBef>
              <a:buFont typeface="Wingdings" pitchFamily="2" charset="2"/>
              <a:buChar char="Ø"/>
            </a:pPr>
            <a:r>
              <a:rPr lang="en-US" sz="2200" dirty="0">
                <a:latin typeface="Calibri" pitchFamily="34" charset="0"/>
                <a:cs typeface="Calibri" pitchFamily="34" charset="0"/>
              </a:rPr>
              <a:t>Consider the scenario of a company maintaining customer and order information for products being sold and customer-order details for a specific month, say, August. </a:t>
            </a:r>
          </a:p>
          <a:p>
            <a:pPr marL="341313" indent="-341313">
              <a:lnSpc>
                <a:spcPct val="100000"/>
              </a:lnSpc>
              <a:spcBef>
                <a:spcPts val="1200"/>
              </a:spcBef>
              <a:buFont typeface="Wingdings" pitchFamily="2" charset="2"/>
              <a:buChar char="Ø"/>
            </a:pPr>
            <a:r>
              <a:rPr lang="en-US" sz="2200" dirty="0">
                <a:latin typeface="Calibri" pitchFamily="34" charset="0"/>
                <a:cs typeface="Calibri" pitchFamily="34" charset="0"/>
              </a:rPr>
              <a:t>The following tables are used to illustrate this scenario:</a:t>
            </a:r>
          </a:p>
        </p:txBody>
      </p:sp>
      <p:pic>
        <p:nvPicPr>
          <p:cNvPr id="2050" name="Picture 2"/>
          <p:cNvPicPr>
            <a:picLocks noChangeAspect="1" noChangeArrowheads="1"/>
          </p:cNvPicPr>
          <p:nvPr/>
        </p:nvPicPr>
        <p:blipFill>
          <a:blip r:embed="rId2" cstate="print"/>
          <a:srcRect/>
          <a:stretch>
            <a:fillRect/>
          </a:stretch>
        </p:blipFill>
        <p:spPr bwMode="auto">
          <a:xfrm>
            <a:off x="1058892" y="2846723"/>
            <a:ext cx="4054415" cy="15240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243876" y="2850329"/>
            <a:ext cx="3306792" cy="1538377"/>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7260805" y="4642148"/>
            <a:ext cx="2674189" cy="2027208"/>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2012150" y="4700576"/>
            <a:ext cx="2961736" cy="1524000"/>
          </a:xfrm>
          <a:prstGeom prst="rect">
            <a:avLst/>
          </a:prstGeom>
          <a:noFill/>
          <a:ln w="9525">
            <a:noFill/>
            <a:miter lim="800000"/>
            <a:headEnd/>
            <a:tailEnd/>
          </a:ln>
        </p:spPr>
      </p:pic>
      <p:sp>
        <p:nvSpPr>
          <p:cNvPr id="10" name="TextBox 9"/>
          <p:cNvSpPr txBox="1"/>
          <p:nvPr/>
        </p:nvSpPr>
        <p:spPr>
          <a:xfrm>
            <a:off x="5905500" y="4683641"/>
            <a:ext cx="1447800" cy="252826"/>
          </a:xfrm>
          <a:prstGeom prst="rect">
            <a:avLst/>
          </a:prstGeom>
          <a:noFill/>
        </p:spPr>
        <p:txBody>
          <a:bodyPr wrap="square" rtlCol="0">
            <a:spAutoFit/>
          </a:bodyPr>
          <a:lstStyle/>
          <a:p>
            <a:r>
              <a:rPr lang="en-US" b="1" dirty="0" err="1">
                <a:latin typeface="Calibri" pitchFamily="34" charset="0"/>
                <a:cs typeface="Calibri" pitchFamily="34" charset="0"/>
              </a:rPr>
              <a:t>Order_Details</a:t>
            </a:r>
            <a:endParaRPr lang="en-US" b="1" dirty="0">
              <a:latin typeface="Calibri" pitchFamily="34" charset="0"/>
              <a:cs typeface="Calibri" pitchFamily="34" charset="0"/>
            </a:endParaRPr>
          </a:p>
        </p:txBody>
      </p:sp>
      <p:sp>
        <p:nvSpPr>
          <p:cNvPr id="11" name="TextBox 10"/>
          <p:cNvSpPr txBox="1"/>
          <p:nvPr/>
        </p:nvSpPr>
        <p:spPr>
          <a:xfrm>
            <a:off x="742511" y="4631272"/>
            <a:ext cx="1371600" cy="252826"/>
          </a:xfrm>
          <a:prstGeom prst="rect">
            <a:avLst/>
          </a:prstGeom>
          <a:noFill/>
        </p:spPr>
        <p:txBody>
          <a:bodyPr wrap="square" rtlCol="0">
            <a:spAutoFit/>
          </a:bodyPr>
          <a:lstStyle/>
          <a:p>
            <a:r>
              <a:rPr lang="en-US" b="1" dirty="0" err="1">
                <a:latin typeface="Calibri" pitchFamily="34" charset="0"/>
                <a:cs typeface="Calibri" pitchFamily="34" charset="0"/>
              </a:rPr>
              <a:t>Order_August</a:t>
            </a:r>
            <a:endParaRPr lang="en-US" b="1" dirty="0">
              <a:latin typeface="Calibri" pitchFamily="34" charset="0"/>
              <a:cs typeface="Calibri" pitchFamily="34" charset="0"/>
            </a:endParaRPr>
          </a:p>
        </p:txBody>
      </p:sp>
      <p:sp>
        <p:nvSpPr>
          <p:cNvPr id="12" name="TextBox 11"/>
          <p:cNvSpPr txBox="1"/>
          <p:nvPr/>
        </p:nvSpPr>
        <p:spPr>
          <a:xfrm>
            <a:off x="970429" y="2624854"/>
            <a:ext cx="1447800" cy="252826"/>
          </a:xfrm>
          <a:prstGeom prst="rect">
            <a:avLst/>
          </a:prstGeom>
          <a:noFill/>
        </p:spPr>
        <p:txBody>
          <a:bodyPr wrap="square" rtlCol="0">
            <a:spAutoFit/>
          </a:bodyPr>
          <a:lstStyle/>
          <a:p>
            <a:r>
              <a:rPr lang="en-US" b="1" dirty="0">
                <a:latin typeface="Calibri" pitchFamily="34" charset="0"/>
                <a:cs typeface="Calibri" pitchFamily="34" charset="0"/>
              </a:rPr>
              <a:t>Customer</a:t>
            </a:r>
          </a:p>
        </p:txBody>
      </p:sp>
      <p:sp>
        <p:nvSpPr>
          <p:cNvPr id="13" name="TextBox 12"/>
          <p:cNvSpPr txBox="1"/>
          <p:nvPr/>
        </p:nvSpPr>
        <p:spPr>
          <a:xfrm>
            <a:off x="6781800" y="2614513"/>
            <a:ext cx="1371600" cy="252826"/>
          </a:xfrm>
          <a:prstGeom prst="rect">
            <a:avLst/>
          </a:prstGeom>
          <a:noFill/>
        </p:spPr>
        <p:txBody>
          <a:bodyPr wrap="square" rtlCol="0">
            <a:spAutoFit/>
          </a:bodyPr>
          <a:lstStyle/>
          <a:p>
            <a:pPr algn="ctr"/>
            <a:r>
              <a:rPr lang="en-US" b="1" dirty="0">
                <a:latin typeface="Calibri" pitchFamily="34" charset="0"/>
                <a:cs typeface="Calibri" pitchFamily="34" charset="0"/>
              </a:rPr>
              <a:t>Items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24</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Terms Related to RDBMS 		[3/3]</a:t>
            </a:r>
          </a:p>
        </p:txBody>
      </p:sp>
      <p:pic>
        <p:nvPicPr>
          <p:cNvPr id="3075" name="Picture 3"/>
          <p:cNvPicPr>
            <a:picLocks noChangeAspect="1" noChangeArrowheads="1"/>
          </p:cNvPicPr>
          <p:nvPr/>
        </p:nvPicPr>
        <p:blipFill>
          <a:blip r:embed="rId2" cstate="print"/>
          <a:srcRect/>
          <a:stretch>
            <a:fillRect/>
          </a:stretch>
        </p:blipFill>
        <p:spPr bwMode="auto">
          <a:xfrm>
            <a:off x="1981200" y="914400"/>
            <a:ext cx="7467600" cy="5531579"/>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25</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Entity</a:t>
            </a:r>
          </a:p>
        </p:txBody>
      </p:sp>
      <p:sp>
        <p:nvSpPr>
          <p:cNvPr id="17" name="Rounded Rectangle 4"/>
          <p:cNvSpPr/>
          <p:nvPr/>
        </p:nvSpPr>
        <p:spPr>
          <a:xfrm>
            <a:off x="1981200" y="3815636"/>
            <a:ext cx="8014062" cy="907637"/>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1800" dirty="0">
                <a:latin typeface="Calibri" pitchFamily="34" charset="0"/>
                <a:cs typeface="Calibri" pitchFamily="34" charset="0"/>
              </a:rPr>
              <a:t>For example, the student entity might include attributes like student number, name, and grade. </a:t>
            </a:r>
          </a:p>
        </p:txBody>
      </p:sp>
      <p:sp>
        <p:nvSpPr>
          <p:cNvPr id="18" name="Rounded Rectangle 4"/>
          <p:cNvSpPr/>
          <p:nvPr/>
        </p:nvSpPr>
        <p:spPr>
          <a:xfrm>
            <a:off x="2057400" y="1371600"/>
            <a:ext cx="7996548"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endParaRPr lang="en-US" sz="2400" dirty="0">
              <a:latin typeface="Calibri" pitchFamily="34" charset="0"/>
              <a:cs typeface="Calibri" pitchFamily="34" charset="0"/>
            </a:endParaRPr>
          </a:p>
        </p:txBody>
      </p:sp>
      <p:sp>
        <p:nvSpPr>
          <p:cNvPr id="22" name="TextBox 21"/>
          <p:cNvSpPr txBox="1"/>
          <p:nvPr/>
        </p:nvSpPr>
        <p:spPr>
          <a:xfrm>
            <a:off x="914400" y="1371600"/>
            <a:ext cx="10591800" cy="4074962"/>
          </a:xfrm>
          <a:prstGeom prst="rect">
            <a:avLst/>
          </a:prstGeom>
          <a:noFill/>
        </p:spPr>
        <p:txBody>
          <a:bodyPr wrap="square" rtlCol="0">
            <a:spAutoFit/>
          </a:bodyPr>
          <a:lstStyle/>
          <a:p>
            <a:pPr marL="342900" indent="-342900">
              <a:lnSpc>
                <a:spcPct val="100000"/>
              </a:lnSpc>
              <a:spcBef>
                <a:spcPts val="24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An entity is a person, place, thing, object, event, or even a concept, which can be distinctly identified. </a:t>
            </a:r>
          </a:p>
          <a:p>
            <a:pPr marL="800100" lvl="1" indent="-342900">
              <a:lnSpc>
                <a:spcPct val="100000"/>
              </a:lnSpc>
              <a:spcBef>
                <a:spcPts val="600"/>
              </a:spcBef>
              <a:buFont typeface="Wingdings" panose="05000000000000000000" pitchFamily="2" charset="2"/>
              <a:buChar char="Ø"/>
            </a:pPr>
            <a:r>
              <a:rPr lang="en-US" sz="2400" dirty="0">
                <a:latin typeface="Calibri" panose="020F0502020204030204" pitchFamily="34" charset="0"/>
                <a:cs typeface="Calibri" panose="020F0502020204030204" pitchFamily="34" charset="0"/>
              </a:rPr>
              <a:t>For example, the entities in a university are students, faculty members, and courses.</a:t>
            </a:r>
          </a:p>
          <a:p>
            <a:pPr marL="342900" indent="-342900">
              <a:lnSpc>
                <a:spcPct val="100000"/>
              </a:lnSpc>
              <a:spcBef>
                <a:spcPts val="24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Each entity has certain characteristics known as attributes. </a:t>
            </a:r>
          </a:p>
          <a:p>
            <a:pPr marL="800100" lvl="1" indent="-342900">
              <a:lnSpc>
                <a:spcPct val="100000"/>
              </a:lnSpc>
              <a:spcBef>
                <a:spcPts val="600"/>
              </a:spcBef>
              <a:buFont typeface="Wingdings" panose="05000000000000000000" pitchFamily="2" charset="2"/>
              <a:buChar char="Ø"/>
            </a:pPr>
            <a:r>
              <a:rPr lang="en-US" sz="2400" dirty="0">
                <a:latin typeface="Calibri" panose="020F0502020204030204" pitchFamily="34" charset="0"/>
                <a:cs typeface="Calibri" panose="020F0502020204030204" pitchFamily="34" charset="0"/>
              </a:rPr>
              <a:t>For example, the student entity might include attributes like student number, name, and grade. </a:t>
            </a:r>
          </a:p>
          <a:p>
            <a:pPr marL="342900" indent="-342900">
              <a:lnSpc>
                <a:spcPct val="100000"/>
              </a:lnSpc>
              <a:spcBef>
                <a:spcPts val="24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A grouping of related entities becomes an entity set. </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6E8568-99D4-4FFF-A8E7-37277DB5B778}"/>
              </a:ext>
            </a:extLst>
          </p:cNvPr>
          <p:cNvSpPr>
            <a:spLocks noGrp="1"/>
          </p:cNvSpPr>
          <p:nvPr>
            <p:ph type="sldNum" sz="quarter" idx="10"/>
          </p:nvPr>
        </p:nvSpPr>
        <p:spPr/>
        <p:txBody>
          <a:bodyPr/>
          <a:lstStyle/>
          <a:p>
            <a:pPr>
              <a:defRPr/>
            </a:pPr>
            <a:fld id="{00955DD6-A7F2-49FA-B365-0779B3D93175}" type="slidenum">
              <a:rPr lang="en-US" smtClean="0"/>
              <a:pPr>
                <a:defRPr/>
              </a:pPr>
              <a:t>26</a:t>
            </a:fld>
            <a:endParaRPr lang="en-US"/>
          </a:p>
        </p:txBody>
      </p:sp>
      <p:sp>
        <p:nvSpPr>
          <p:cNvPr id="3" name="Footer Placeholder 2">
            <a:extLst>
              <a:ext uri="{FF2B5EF4-FFF2-40B4-BE49-F238E27FC236}">
                <a16:creationId xmlns:a16="http://schemas.microsoft.com/office/drawing/2014/main" id="{F80D6AE2-86DF-4469-B501-AF82B0309F5F}"/>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5765D295-BFFA-4006-A49C-A0E704893F60}"/>
              </a:ext>
            </a:extLst>
          </p:cNvPr>
          <p:cNvSpPr>
            <a:spLocks noGrp="1"/>
          </p:cNvSpPr>
          <p:nvPr>
            <p:ph type="title"/>
          </p:nvPr>
        </p:nvSpPr>
        <p:spPr/>
        <p:txBody>
          <a:bodyPr/>
          <a:lstStyle/>
          <a:p>
            <a:r>
              <a:rPr lang="en-US" dirty="0"/>
              <a:t>Characteristics of a Table</a:t>
            </a:r>
          </a:p>
        </p:txBody>
      </p:sp>
      <p:sp>
        <p:nvSpPr>
          <p:cNvPr id="5" name="Content Placeholder 4">
            <a:extLst>
              <a:ext uri="{FF2B5EF4-FFF2-40B4-BE49-F238E27FC236}">
                <a16:creationId xmlns:a16="http://schemas.microsoft.com/office/drawing/2014/main" id="{964466AE-530E-4D28-B0A5-28FC2242F31A}"/>
              </a:ext>
            </a:extLst>
          </p:cNvPr>
          <p:cNvSpPr>
            <a:spLocks noGrp="1"/>
          </p:cNvSpPr>
          <p:nvPr>
            <p:ph sz="quarter" idx="12"/>
          </p:nvPr>
        </p:nvSpPr>
        <p:spPr>
          <a:xfrm>
            <a:off x="609600" y="1371600"/>
            <a:ext cx="11002963" cy="4952999"/>
          </a:xfrm>
        </p:spPr>
        <p:txBody>
          <a:bodyPr/>
          <a:lstStyle/>
          <a:p>
            <a:pPr lvl="0">
              <a:spcBef>
                <a:spcPts val="1200"/>
              </a:spcBef>
            </a:pPr>
            <a:r>
              <a:rPr lang="en-US" dirty="0"/>
              <a:t>A two-dimensional structure composed of rows and columns</a:t>
            </a:r>
          </a:p>
          <a:p>
            <a:pPr lvl="0">
              <a:spcBef>
                <a:spcPts val="1200"/>
              </a:spcBef>
            </a:pPr>
            <a:r>
              <a:rPr lang="en-US" dirty="0"/>
              <a:t>Each row (tuple) represents a single entity within the entity set.</a:t>
            </a:r>
          </a:p>
          <a:p>
            <a:pPr lvl="0">
              <a:spcBef>
                <a:spcPts val="1200"/>
              </a:spcBef>
            </a:pPr>
            <a:r>
              <a:rPr lang="en-US" dirty="0"/>
              <a:t>Each table must have a key known as primary key that uniquely identifies each row.</a:t>
            </a:r>
          </a:p>
          <a:p>
            <a:pPr lvl="0" defTabSz="889000">
              <a:spcBef>
                <a:spcPts val="1200"/>
              </a:spcBef>
            </a:pPr>
            <a:r>
              <a:rPr lang="en-US" dirty="0"/>
              <a:t>Each column has a specific range of values known as the attribute domain</a:t>
            </a:r>
          </a:p>
          <a:p>
            <a:pPr lvl="0" defTabSz="889000">
              <a:spcBef>
                <a:spcPts val="1200"/>
              </a:spcBef>
            </a:pPr>
            <a:r>
              <a:rPr lang="en-US" dirty="0"/>
              <a:t>All values in a column must conform to the same data format.</a:t>
            </a:r>
          </a:p>
          <a:p>
            <a:pPr lvl="0" defTabSz="889000">
              <a:spcBef>
                <a:spcPts val="1200"/>
              </a:spcBef>
            </a:pPr>
            <a:r>
              <a:rPr lang="en-US" dirty="0"/>
              <a:t>The order of the rows and columns is immaterial in a DBMS.</a:t>
            </a:r>
          </a:p>
          <a:p>
            <a:endParaRPr lang="en-US" dirty="0"/>
          </a:p>
        </p:txBody>
      </p:sp>
    </p:spTree>
    <p:extLst>
      <p:ext uri="{BB962C8B-B14F-4D97-AF65-F5344CB8AC3E}">
        <p14:creationId xmlns:p14="http://schemas.microsoft.com/office/powerpoint/2010/main" val="1092515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27</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RDBMS Users 	[1/2]</a:t>
            </a:r>
          </a:p>
        </p:txBody>
      </p:sp>
      <p:graphicFrame>
        <p:nvGraphicFramePr>
          <p:cNvPr id="8" name="Diagram 7"/>
          <p:cNvGraphicFramePr/>
          <p:nvPr>
            <p:extLst>
              <p:ext uri="{D42A27DB-BD31-4B8C-83A1-F6EECF244321}">
                <p14:modId xmlns:p14="http://schemas.microsoft.com/office/powerpoint/2010/main" val="1638435870"/>
              </p:ext>
            </p:extLst>
          </p:nvPr>
        </p:nvGraphicFramePr>
        <p:xfrm>
          <a:off x="838200" y="1066800"/>
          <a:ext cx="105918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8977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28</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RDBMS Users 	[2/2]</a:t>
            </a:r>
          </a:p>
        </p:txBody>
      </p:sp>
      <p:graphicFrame>
        <p:nvGraphicFramePr>
          <p:cNvPr id="6" name="Diagram 5"/>
          <p:cNvGraphicFramePr/>
          <p:nvPr>
            <p:extLst>
              <p:ext uri="{D42A27DB-BD31-4B8C-83A1-F6EECF244321}">
                <p14:modId xmlns:p14="http://schemas.microsoft.com/office/powerpoint/2010/main" val="3727417146"/>
              </p:ext>
            </p:extLst>
          </p:nvPr>
        </p:nvGraphicFramePr>
        <p:xfrm>
          <a:off x="838200" y="1033111"/>
          <a:ext cx="10922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7398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29</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14698644"/>
              </p:ext>
            </p:extLst>
          </p:nvPr>
        </p:nvGraphicFramePr>
        <p:xfrm>
          <a:off x="609600" y="1066800"/>
          <a:ext cx="11150600" cy="5012005"/>
        </p:xfrm>
        <a:graphic>
          <a:graphicData uri="http://schemas.openxmlformats.org/drawingml/2006/table">
            <a:tbl>
              <a:tblPr firstRow="1" bandRow="1">
                <a:tableStyleId>{00A15C55-8517-42AA-B614-E9B94910E393}</a:tableStyleId>
              </a:tblPr>
              <a:tblGrid>
                <a:gridCol w="4648200">
                  <a:extLst>
                    <a:ext uri="{9D8B030D-6E8A-4147-A177-3AD203B41FA5}">
                      <a16:colId xmlns:a16="http://schemas.microsoft.com/office/drawing/2014/main" val="20000"/>
                    </a:ext>
                  </a:extLst>
                </a:gridCol>
                <a:gridCol w="6502400">
                  <a:extLst>
                    <a:ext uri="{9D8B030D-6E8A-4147-A177-3AD203B41FA5}">
                      <a16:colId xmlns:a16="http://schemas.microsoft.com/office/drawing/2014/main" val="20001"/>
                    </a:ext>
                  </a:extLst>
                </a:gridCol>
              </a:tblGrid>
              <a:tr h="533400">
                <a:tc>
                  <a:txBody>
                    <a:bodyPr/>
                    <a:lstStyle/>
                    <a:p>
                      <a:pPr algn="ctr"/>
                      <a:endParaRPr lang="en-US" sz="2400" kern="1200" baseline="30000" dirty="0"/>
                    </a:p>
                    <a:p>
                      <a:pPr algn="ctr"/>
                      <a:r>
                        <a:rPr lang="en-US" sz="2400" b="1" kern="1200" baseline="30000" dirty="0">
                          <a:solidFill>
                            <a:schemeClr val="lt1"/>
                          </a:solidFill>
                          <a:latin typeface="+mn-lt"/>
                          <a:ea typeface="+mn-ea"/>
                          <a:cs typeface="+mn-cs"/>
                        </a:rPr>
                        <a:t>DBMS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tc>
                  <a:txBody>
                    <a:bodyPr/>
                    <a:lstStyle/>
                    <a:p>
                      <a:pPr algn="ctr"/>
                      <a:endParaRPr lang="en-US" sz="2400" kern="1200" baseline="30000" dirty="0"/>
                    </a:p>
                    <a:p>
                      <a:pPr algn="ctr"/>
                      <a:r>
                        <a:rPr lang="en-US" sz="2400" b="1" kern="1200" baseline="30000" dirty="0">
                          <a:solidFill>
                            <a:schemeClr val="lt1"/>
                          </a:solidFill>
                          <a:latin typeface="+mn-lt"/>
                          <a:ea typeface="+mn-ea"/>
                          <a:cs typeface="+mn-cs"/>
                        </a:rPr>
                        <a:t>RDBMS</a:t>
                      </a:r>
                      <a:endParaRPr lang="en-US" sz="2400" b="1" kern="1200" baseline="30000" dirty="0">
                        <a:solidFill>
                          <a:schemeClr val="bg1"/>
                        </a:solidFill>
                        <a:latin typeface="+mn-lt"/>
                        <a:ea typeface="+mn-ea"/>
                        <a:cs typeface="+mn-cs"/>
                      </a:endParaRPr>
                    </a:p>
                  </a:txBody>
                  <a:tcPr marT="0" marB="0">
                    <a:solidFill>
                      <a:schemeClr val="tx2">
                        <a:lumMod val="75000"/>
                      </a:schemeClr>
                    </a:solidFill>
                  </a:tcPr>
                </a:tc>
                <a:extLst>
                  <a:ext uri="{0D108BD9-81ED-4DB2-BD59-A6C34878D82A}">
                    <a16:rowId xmlns:a16="http://schemas.microsoft.com/office/drawing/2014/main" val="10000"/>
                  </a:ext>
                </a:extLst>
              </a:tr>
              <a:tr h="605075">
                <a:tc>
                  <a:txBody>
                    <a:bodyPr/>
                    <a:lstStyle/>
                    <a:p>
                      <a:r>
                        <a:rPr lang="en-US" sz="2000" b="0" kern="1200" baseline="0" dirty="0">
                          <a:solidFill>
                            <a:schemeClr val="dk1"/>
                          </a:solidFill>
                          <a:latin typeface="Calibri" panose="020F0502020204030204" pitchFamily="34" charset="0"/>
                          <a:ea typeface="+mn-ea"/>
                          <a:cs typeface="Calibri" panose="020F0502020204030204" pitchFamily="34" charset="0"/>
                        </a:rPr>
                        <a:t>It does not need to have data in tabular structure nor does it enforce tabular relationships between data items.	</a:t>
                      </a:r>
                    </a:p>
                  </a:txBody>
                  <a:tcPr marT="0" marB="0"/>
                </a:tc>
                <a:tc>
                  <a:txBody>
                    <a:bodyPr/>
                    <a:lstStyle/>
                    <a:p>
                      <a:r>
                        <a:rPr lang="en-US" sz="2000" b="0" kern="1200" baseline="0" dirty="0">
                          <a:solidFill>
                            <a:schemeClr val="tx1"/>
                          </a:solidFill>
                          <a:latin typeface="Calibri" panose="020F0502020204030204" pitchFamily="34" charset="0"/>
                          <a:ea typeface="+mn-ea"/>
                          <a:cs typeface="Calibri" panose="020F0502020204030204" pitchFamily="34" charset="0"/>
                        </a:rPr>
                        <a:t>tabular structure is a must and table relationships are enforced by the system. These relationships enable the user to apply and manage business rules with minimal coding.</a:t>
                      </a:r>
                    </a:p>
                  </a:txBody>
                  <a:tcPr marT="0" marB="0"/>
                </a:tc>
                <a:extLst>
                  <a:ext uri="{0D108BD9-81ED-4DB2-BD59-A6C34878D82A}">
                    <a16:rowId xmlns:a16="http://schemas.microsoft.com/office/drawing/2014/main" val="10001"/>
                  </a:ext>
                </a:extLst>
              </a:tr>
              <a:tr h="376475">
                <a:tc>
                  <a:txBody>
                    <a:bodyPr/>
                    <a:lstStyle/>
                    <a:p>
                      <a:r>
                        <a:rPr lang="en-US" sz="2000" b="0" kern="1200" baseline="0" dirty="0">
                          <a:solidFill>
                            <a:schemeClr val="dk1"/>
                          </a:solidFill>
                          <a:latin typeface="Calibri" panose="020F0502020204030204" pitchFamily="34" charset="0"/>
                          <a:ea typeface="+mn-ea"/>
                          <a:cs typeface="Calibri" panose="020F0502020204030204" pitchFamily="34" charset="0"/>
                        </a:rPr>
                        <a:t>Small amount of data can be stored and retrieved.</a:t>
                      </a:r>
                    </a:p>
                  </a:txBody>
                  <a:tcPr marT="0" marB="0"/>
                </a:tc>
                <a:tc>
                  <a:txBody>
                    <a:bodyPr/>
                    <a:lstStyle/>
                    <a:p>
                      <a:r>
                        <a:rPr lang="en-US" sz="2000" b="0" kern="1200" baseline="0" dirty="0">
                          <a:solidFill>
                            <a:schemeClr val="tx1"/>
                          </a:solidFill>
                          <a:latin typeface="Calibri" panose="020F0502020204030204" pitchFamily="34" charset="0"/>
                          <a:ea typeface="+mn-ea"/>
                          <a:cs typeface="Calibri" panose="020F0502020204030204" pitchFamily="34" charset="0"/>
                        </a:rPr>
                        <a:t>can store and retrieve large amount of data.</a:t>
                      </a:r>
                    </a:p>
                  </a:txBody>
                  <a:tcPr marT="0" marB="0"/>
                </a:tc>
                <a:extLst>
                  <a:ext uri="{0D108BD9-81ED-4DB2-BD59-A6C34878D82A}">
                    <a16:rowId xmlns:a16="http://schemas.microsoft.com/office/drawing/2014/main" val="10002"/>
                  </a:ext>
                </a:extLst>
              </a:tr>
              <a:tr h="457200">
                <a:tc>
                  <a:txBody>
                    <a:bodyPr/>
                    <a:lstStyle/>
                    <a:p>
                      <a:r>
                        <a:rPr lang="en-US" sz="2000" b="0" kern="1200" baseline="0" dirty="0">
                          <a:solidFill>
                            <a:schemeClr val="dk1"/>
                          </a:solidFill>
                          <a:latin typeface="Calibri" panose="020F0502020204030204" pitchFamily="34" charset="0"/>
                          <a:ea typeface="+mn-ea"/>
                          <a:cs typeface="Calibri" panose="020F0502020204030204" pitchFamily="34" charset="0"/>
                        </a:rPr>
                        <a:t>is less secure than RDBMS.</a:t>
                      </a:r>
                    </a:p>
                  </a:txBody>
                  <a:tcPr marT="0" marB="0"/>
                </a:tc>
                <a:tc>
                  <a:txBody>
                    <a:bodyPr/>
                    <a:lstStyle/>
                    <a:p>
                      <a:r>
                        <a:rPr lang="en-US" sz="2000" b="0" kern="1200" baseline="0" dirty="0">
                          <a:solidFill>
                            <a:schemeClr val="tx1"/>
                          </a:solidFill>
                          <a:latin typeface="Calibri" panose="020F0502020204030204" pitchFamily="34" charset="0"/>
                          <a:ea typeface="+mn-ea"/>
                          <a:cs typeface="Calibri" panose="020F0502020204030204" pitchFamily="34" charset="0"/>
                        </a:rPr>
                        <a:t>is more secure than DBMS.</a:t>
                      </a:r>
                    </a:p>
                  </a:txBody>
                  <a:tcPr marT="0" marB="0"/>
                </a:tc>
                <a:extLst>
                  <a:ext uri="{0D108BD9-81ED-4DB2-BD59-A6C34878D82A}">
                    <a16:rowId xmlns:a16="http://schemas.microsoft.com/office/drawing/2014/main" val="10003"/>
                  </a:ext>
                </a:extLst>
              </a:tr>
              <a:tr h="381000">
                <a:tc>
                  <a:txBody>
                    <a:bodyPr/>
                    <a:lstStyle/>
                    <a:p>
                      <a:r>
                        <a:rPr lang="en-US" sz="2000" b="0" kern="1200" baseline="0" dirty="0">
                          <a:solidFill>
                            <a:schemeClr val="dk1"/>
                          </a:solidFill>
                          <a:latin typeface="Calibri" panose="020F0502020204030204" pitchFamily="34" charset="0"/>
                          <a:ea typeface="+mn-ea"/>
                          <a:cs typeface="Calibri" panose="020F0502020204030204" pitchFamily="34" charset="0"/>
                        </a:rPr>
                        <a:t>It is a single user system.</a:t>
                      </a:r>
                    </a:p>
                  </a:txBody>
                  <a:tcPr marT="0" marB="0"/>
                </a:tc>
                <a:tc>
                  <a:txBody>
                    <a:bodyPr/>
                    <a:lstStyle/>
                    <a:p>
                      <a:r>
                        <a:rPr lang="en-US" sz="2000" b="0" kern="1200" baseline="0" dirty="0">
                          <a:solidFill>
                            <a:schemeClr val="tx1"/>
                          </a:solidFill>
                          <a:latin typeface="Calibri" panose="020F0502020204030204" pitchFamily="34" charset="0"/>
                          <a:ea typeface="+mn-ea"/>
                          <a:cs typeface="Calibri" panose="020F0502020204030204" pitchFamily="34" charset="0"/>
                        </a:rPr>
                        <a:t>It is a multiuser system.</a:t>
                      </a:r>
                    </a:p>
                  </a:txBody>
                  <a:tcPr marT="0" marB="0"/>
                </a:tc>
                <a:extLst>
                  <a:ext uri="{0D108BD9-81ED-4DB2-BD59-A6C34878D82A}">
                    <a16:rowId xmlns:a16="http://schemas.microsoft.com/office/drawing/2014/main" val="10004"/>
                  </a:ext>
                </a:extLst>
              </a:tr>
              <a:tr h="550595">
                <a:tc>
                  <a:txBody>
                    <a:bodyPr/>
                    <a:lstStyle/>
                    <a:p>
                      <a:r>
                        <a:rPr lang="en-US" sz="2000" b="0" kern="1200" baseline="0" dirty="0">
                          <a:solidFill>
                            <a:schemeClr val="dk1"/>
                          </a:solidFill>
                          <a:latin typeface="Calibri" panose="020F0502020204030204" pitchFamily="34" charset="0"/>
                          <a:ea typeface="+mn-ea"/>
                          <a:cs typeface="Calibri" panose="020F0502020204030204" pitchFamily="34" charset="0"/>
                        </a:rPr>
                        <a:t>Most DBMSs do not support client/server architecture.</a:t>
                      </a:r>
                    </a:p>
                  </a:txBody>
                  <a:tcPr marT="0" marB="0"/>
                </a:tc>
                <a:tc>
                  <a:txBody>
                    <a:bodyPr/>
                    <a:lstStyle/>
                    <a:p>
                      <a:r>
                        <a:rPr lang="en-US" sz="2000" b="0" kern="1200" baseline="0" dirty="0">
                          <a:solidFill>
                            <a:schemeClr val="tx1"/>
                          </a:solidFill>
                          <a:latin typeface="Calibri" panose="020F0502020204030204" pitchFamily="34" charset="0"/>
                          <a:ea typeface="+mn-ea"/>
                          <a:cs typeface="Calibri" panose="020F0502020204030204" pitchFamily="34" charset="0"/>
                        </a:rPr>
                        <a:t>supports client/server architecture.</a:t>
                      </a:r>
                    </a:p>
                  </a:txBody>
                  <a:tcPr marT="0" marB="0"/>
                </a:tc>
                <a:extLst>
                  <a:ext uri="{0D108BD9-81ED-4DB2-BD59-A6C34878D82A}">
                    <a16:rowId xmlns:a16="http://schemas.microsoft.com/office/drawing/2014/main" val="10005"/>
                  </a:ext>
                </a:extLst>
              </a:tr>
              <a:tr h="1506805">
                <a:tc>
                  <a:txBody>
                    <a:bodyPr/>
                    <a:lstStyle/>
                    <a:p>
                      <a:r>
                        <a:rPr lang="en-US" sz="2000" b="0" kern="1200" baseline="0" dirty="0">
                          <a:solidFill>
                            <a:schemeClr val="dk1"/>
                          </a:solidFill>
                          <a:latin typeface="Calibri" panose="020F0502020204030204" pitchFamily="34" charset="0"/>
                          <a:ea typeface="+mn-ea"/>
                          <a:cs typeface="Calibri" panose="020F0502020204030204" pitchFamily="34" charset="0"/>
                        </a:rPr>
                        <a:t>Entities are given more importance and there is no relation established among these entities.</a:t>
                      </a:r>
                    </a:p>
                  </a:txBody>
                  <a:tcPr marT="0" marB="0"/>
                </a:tc>
                <a:tc>
                  <a:txBody>
                    <a:bodyPr/>
                    <a:lstStyle/>
                    <a:p>
                      <a:r>
                        <a:rPr lang="en-US" sz="2000" b="0" kern="1200" baseline="0" dirty="0">
                          <a:solidFill>
                            <a:schemeClr val="tx1"/>
                          </a:solidFill>
                          <a:latin typeface="Calibri" panose="020F0502020204030204" pitchFamily="34" charset="0"/>
                          <a:ea typeface="+mn-ea"/>
                          <a:cs typeface="Calibri" panose="020F0502020204030204" pitchFamily="34" charset="0"/>
                        </a:rPr>
                        <a:t>Relation is more importance. Thus, the tables are dependent and the user can establish various integrity constraints on these tables so that the ultimate data used by the user remains correct.</a:t>
                      </a:r>
                    </a:p>
                  </a:txBody>
                  <a:tcPr marT="0" marB="0"/>
                </a:tc>
                <a:extLst>
                  <a:ext uri="{0D108BD9-81ED-4DB2-BD59-A6C34878D82A}">
                    <a16:rowId xmlns:a16="http://schemas.microsoft.com/office/drawing/2014/main" val="10006"/>
                  </a:ext>
                </a:extLst>
              </a:tr>
            </a:tbl>
          </a:graphicData>
        </a:graphic>
      </p:graphicFrame>
      <p:sp>
        <p:nvSpPr>
          <p:cNvPr id="7" name="Title 6">
            <a:extLst>
              <a:ext uri="{FF2B5EF4-FFF2-40B4-BE49-F238E27FC236}">
                <a16:creationId xmlns:a16="http://schemas.microsoft.com/office/drawing/2014/main" id="{9BC40A8E-4BA7-498F-970F-BE4F3E7E2EC8}"/>
              </a:ext>
            </a:extLst>
          </p:cNvPr>
          <p:cNvSpPr>
            <a:spLocks noGrp="1"/>
          </p:cNvSpPr>
          <p:nvPr>
            <p:ph type="title"/>
          </p:nvPr>
        </p:nvSpPr>
        <p:spPr/>
        <p:txBody>
          <a:bodyPr/>
          <a:lstStyle/>
          <a:p>
            <a:r>
              <a:rPr lang="en-US" dirty="0"/>
              <a:t>DBMS vs. RDBMS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Database</a:t>
            </a:r>
          </a:p>
        </p:txBody>
      </p:sp>
      <p:sp>
        <p:nvSpPr>
          <p:cNvPr id="5" name="TextBox 4"/>
          <p:cNvSpPr txBox="1"/>
          <p:nvPr/>
        </p:nvSpPr>
        <p:spPr>
          <a:xfrm>
            <a:off x="762000" y="1600200"/>
            <a:ext cx="10744200" cy="2154436"/>
          </a:xfrm>
          <a:prstGeom prst="rect">
            <a:avLst/>
          </a:prstGeom>
          <a:noFill/>
        </p:spPr>
        <p:txBody>
          <a:bodyPr wrap="square" rtlCol="0">
            <a:spAutoFit/>
          </a:bodyPr>
          <a:lstStyle/>
          <a:p>
            <a:pPr marL="341313" indent="-341313">
              <a:lnSpc>
                <a:spcPct val="100000"/>
              </a:lnSpc>
              <a:spcBef>
                <a:spcPts val="0"/>
              </a:spcBef>
              <a:buFont typeface="Wingdings" pitchFamily="2" charset="2"/>
              <a:buChar char="Ø"/>
            </a:pPr>
            <a:r>
              <a:rPr lang="en-US" sz="2400" dirty="0">
                <a:latin typeface="Calibri" pitchFamily="34" charset="0"/>
                <a:cs typeface="Calibri" pitchFamily="34" charset="0"/>
              </a:rPr>
              <a:t>A database:</a:t>
            </a:r>
          </a:p>
          <a:p>
            <a:pPr marL="627063" indent="-285750">
              <a:lnSpc>
                <a:spcPct val="100000"/>
              </a:lnSpc>
              <a:spcBef>
                <a:spcPts val="1200"/>
              </a:spcBef>
              <a:buFont typeface="Arial" pitchFamily="34" charset="0"/>
              <a:buChar char="•"/>
            </a:pPr>
            <a:r>
              <a:rPr lang="en-US" sz="2400" dirty="0">
                <a:latin typeface="Calibri" pitchFamily="34" charset="0"/>
                <a:cs typeface="Calibri" pitchFamily="34" charset="0"/>
              </a:rPr>
              <a:t>is an organized collection of data such that its contents can be easily accessed, managed, and updated </a:t>
            </a:r>
          </a:p>
          <a:p>
            <a:pPr marL="627063" indent="-285750">
              <a:lnSpc>
                <a:spcPct val="100000"/>
              </a:lnSpc>
              <a:spcBef>
                <a:spcPts val="1200"/>
              </a:spcBef>
              <a:buFont typeface="Arial" pitchFamily="34" charset="0"/>
              <a:buChar char="•"/>
            </a:pPr>
            <a:r>
              <a:rPr lang="en-US" sz="2400" dirty="0">
                <a:latin typeface="Calibri" pitchFamily="34" charset="0"/>
                <a:cs typeface="Calibri" pitchFamily="34" charset="0"/>
              </a:rPr>
              <a:t>may consist of one or more related data items called records. </a:t>
            </a:r>
          </a:p>
          <a:p>
            <a:pPr marL="627063" indent="-285750">
              <a:lnSpc>
                <a:spcPct val="100000"/>
              </a:lnSpc>
              <a:spcBef>
                <a:spcPts val="0"/>
              </a:spcBef>
              <a:buFont typeface="Arial" pitchFamily="34" charset="0"/>
              <a:buChar char="•"/>
            </a:pPr>
            <a:endParaRPr lang="en-US" sz="1800" dirty="0">
              <a:latin typeface="Calibri" pitchFamily="34" charset="0"/>
              <a:cs typeface="Calibri"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102D56-075A-46A0-BE51-EF1817875E3D}"/>
              </a:ext>
            </a:extLst>
          </p:cNvPr>
          <p:cNvSpPr>
            <a:spLocks noGrp="1"/>
          </p:cNvSpPr>
          <p:nvPr>
            <p:ph type="sldNum" sz="quarter" idx="10"/>
          </p:nvPr>
        </p:nvSpPr>
        <p:spPr/>
        <p:txBody>
          <a:bodyPr/>
          <a:lstStyle/>
          <a:p>
            <a:pPr>
              <a:defRPr/>
            </a:pPr>
            <a:fld id="{00955DD6-A7F2-49FA-B365-0779B3D93175}" type="slidenum">
              <a:rPr lang="en-US" smtClean="0"/>
              <a:pPr>
                <a:defRPr/>
              </a:pPr>
              <a:t>30</a:t>
            </a:fld>
            <a:endParaRPr lang="en-US"/>
          </a:p>
        </p:txBody>
      </p:sp>
      <p:sp>
        <p:nvSpPr>
          <p:cNvPr id="3" name="Footer Placeholder 2">
            <a:extLst>
              <a:ext uri="{FF2B5EF4-FFF2-40B4-BE49-F238E27FC236}">
                <a16:creationId xmlns:a16="http://schemas.microsoft.com/office/drawing/2014/main" id="{1BEB389D-3928-409C-A60B-F51F88D55D77}"/>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A7AD7B4B-4AA6-4491-90BB-9E07849B86DB}"/>
              </a:ext>
            </a:extLst>
          </p:cNvPr>
          <p:cNvSpPr>
            <a:spLocks noGrp="1"/>
          </p:cNvSpPr>
          <p:nvPr>
            <p:ph type="title"/>
          </p:nvPr>
        </p:nvSpPr>
        <p:spPr/>
        <p:txBody>
          <a:bodyPr/>
          <a:lstStyle/>
          <a:p>
            <a:r>
              <a:rPr lang="en-US" dirty="0"/>
              <a:t>Summary </a:t>
            </a:r>
          </a:p>
        </p:txBody>
      </p:sp>
      <p:sp>
        <p:nvSpPr>
          <p:cNvPr id="5" name="Content Placeholder 4">
            <a:extLst>
              <a:ext uri="{FF2B5EF4-FFF2-40B4-BE49-F238E27FC236}">
                <a16:creationId xmlns:a16="http://schemas.microsoft.com/office/drawing/2014/main" id="{BC7B47FF-C788-4827-9724-6BED3B2795AD}"/>
              </a:ext>
            </a:extLst>
          </p:cNvPr>
          <p:cNvSpPr>
            <a:spLocks noGrp="1"/>
          </p:cNvSpPr>
          <p:nvPr>
            <p:ph sz="quarter" idx="12"/>
          </p:nvPr>
        </p:nvSpPr>
        <p:spPr/>
        <p:txBody>
          <a:bodyPr>
            <a:normAutofit/>
          </a:bodyPr>
          <a:lstStyle/>
          <a:p>
            <a:pPr marL="341313" indent="-341313">
              <a:lnSpc>
                <a:spcPct val="100000"/>
              </a:lnSpc>
              <a:spcBef>
                <a:spcPts val="900"/>
              </a:spcBef>
              <a:buFont typeface="Calibri" pitchFamily="34" charset="0"/>
              <a:buChar char="●"/>
            </a:pPr>
            <a:r>
              <a:rPr lang="en-US" sz="2200" dirty="0">
                <a:latin typeface="Calibri" panose="020F0502020204030204" pitchFamily="34" charset="0"/>
                <a:cs typeface="Calibri" panose="020F0502020204030204" pitchFamily="34" charset="0"/>
              </a:rPr>
              <a:t>A DB is a collection of related data stored in the form of a table.</a:t>
            </a:r>
          </a:p>
          <a:p>
            <a:pPr marL="341313" indent="-341313">
              <a:lnSpc>
                <a:spcPct val="100000"/>
              </a:lnSpc>
              <a:spcBef>
                <a:spcPts val="900"/>
              </a:spcBef>
              <a:buFont typeface="Calibri" pitchFamily="34" charset="0"/>
              <a:buChar char="●"/>
            </a:pPr>
            <a:r>
              <a:rPr lang="en-US" sz="2200" dirty="0">
                <a:latin typeface="Calibri" panose="020F0502020204030204" pitchFamily="34" charset="0"/>
                <a:cs typeface="Calibri" panose="020F0502020204030204" pitchFamily="34" charset="0"/>
              </a:rPr>
              <a:t>A data model describes a container for storing data and the process of storing and retrieving data from that container.</a:t>
            </a:r>
          </a:p>
          <a:p>
            <a:pPr marL="341313" indent="-341313">
              <a:lnSpc>
                <a:spcPct val="100000"/>
              </a:lnSpc>
              <a:spcBef>
                <a:spcPts val="900"/>
              </a:spcBef>
              <a:buFont typeface="Calibri" pitchFamily="34" charset="0"/>
              <a:buChar char="●"/>
            </a:pPr>
            <a:r>
              <a:rPr lang="en-US" sz="2200" dirty="0">
                <a:latin typeface="Calibri" panose="020F0502020204030204" pitchFamily="34" charset="0"/>
                <a:cs typeface="Calibri" panose="020F0502020204030204" pitchFamily="34" charset="0"/>
              </a:rPr>
              <a:t>A DBMS is a collection of programs that enables the user to store, modify, and extract information from a database.</a:t>
            </a:r>
          </a:p>
          <a:p>
            <a:pPr marL="341313" indent="-341313">
              <a:lnSpc>
                <a:spcPct val="100000"/>
              </a:lnSpc>
              <a:spcBef>
                <a:spcPts val="900"/>
              </a:spcBef>
              <a:buFont typeface="Calibri" pitchFamily="34" charset="0"/>
              <a:buChar char="●"/>
            </a:pPr>
            <a:r>
              <a:rPr lang="en-US" sz="2200" dirty="0">
                <a:latin typeface="Calibri" panose="020F0502020204030204" pitchFamily="34" charset="0"/>
                <a:cs typeface="Calibri" panose="020F0502020204030204" pitchFamily="34" charset="0"/>
              </a:rPr>
              <a:t>A Relational Database Management System (RDBMS) is a suite of software programs for creating, maintaining, modifying, and manipulating a relational database.</a:t>
            </a:r>
          </a:p>
          <a:p>
            <a:pPr marL="341313" indent="-341313">
              <a:lnSpc>
                <a:spcPct val="100000"/>
              </a:lnSpc>
              <a:spcBef>
                <a:spcPts val="900"/>
              </a:spcBef>
              <a:buFont typeface="Calibri" pitchFamily="34" charset="0"/>
              <a:buChar char="●"/>
            </a:pPr>
            <a:r>
              <a:rPr lang="en-US" sz="2200" dirty="0">
                <a:latin typeface="Calibri" panose="020F0502020204030204" pitchFamily="34" charset="0"/>
                <a:cs typeface="Calibri" panose="020F0502020204030204" pitchFamily="34" charset="0"/>
              </a:rPr>
              <a:t>A relational database is divided into logical units called tables. These logical units are interrelated to each other within the database.</a:t>
            </a:r>
          </a:p>
          <a:p>
            <a:pPr marL="341313" indent="-341313">
              <a:lnSpc>
                <a:spcPct val="100000"/>
              </a:lnSpc>
              <a:spcBef>
                <a:spcPts val="900"/>
              </a:spcBef>
              <a:buFont typeface="Calibri" pitchFamily="34" charset="0"/>
              <a:buChar char="●"/>
            </a:pPr>
            <a:r>
              <a:rPr lang="en-US" sz="2200" dirty="0">
                <a:latin typeface="Calibri" panose="020F0502020204030204" pitchFamily="34" charset="0"/>
                <a:cs typeface="Calibri" panose="020F0502020204030204" pitchFamily="34" charset="0"/>
              </a:rPr>
              <a:t>The main components of an RDBMS are entities and tables.</a:t>
            </a:r>
          </a:p>
          <a:p>
            <a:pPr marL="341313" indent="-341313">
              <a:lnSpc>
                <a:spcPct val="100000"/>
              </a:lnSpc>
              <a:spcBef>
                <a:spcPts val="900"/>
              </a:spcBef>
              <a:buFont typeface="Calibri" pitchFamily="34" charset="0"/>
              <a:buChar char="●"/>
            </a:pPr>
            <a:r>
              <a:rPr lang="en-US" sz="2200" dirty="0">
                <a:latin typeface="Calibri" panose="020F0502020204030204" pitchFamily="34" charset="0"/>
                <a:cs typeface="Calibri" panose="020F0502020204030204" pitchFamily="34" charset="0"/>
              </a:rPr>
              <a:t>In an RDBMS, a relation is given more importance, whereas, in case of a DBMS, entities are given more importance and there is no relation established among these entities.</a:t>
            </a:r>
          </a:p>
        </p:txBody>
      </p:sp>
    </p:spTree>
    <p:extLst>
      <p:ext uri="{BB962C8B-B14F-4D97-AF65-F5344CB8AC3E}">
        <p14:creationId xmlns:p14="http://schemas.microsoft.com/office/powerpoint/2010/main" val="1710159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Data Management</a:t>
            </a:r>
          </a:p>
        </p:txBody>
      </p:sp>
      <p:sp>
        <p:nvSpPr>
          <p:cNvPr id="7" name="Rounded Rectangle 4"/>
          <p:cNvSpPr/>
          <p:nvPr/>
        </p:nvSpPr>
        <p:spPr>
          <a:xfrm>
            <a:off x="762001" y="1213186"/>
            <a:ext cx="10971306" cy="982893"/>
          </a:xfrm>
          <a:prstGeom prst="rect">
            <a:avLst/>
          </a:prstGeom>
        </p:spPr>
        <p:style>
          <a:lnRef idx="2">
            <a:schemeClr val="accent1"/>
          </a:lnRef>
          <a:fillRef idx="1">
            <a:schemeClr val="lt1"/>
          </a:fillRef>
          <a:effectRef idx="0">
            <a:schemeClr val="accent1"/>
          </a:effectRef>
          <a:fontRef idx="minor">
            <a:schemeClr val="dk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2400" dirty="0">
                <a:latin typeface="Calibri" pitchFamily="34" charset="0"/>
                <a:cs typeface="Calibri" pitchFamily="34" charset="0"/>
              </a:rPr>
              <a:t>Data management deals with managing large amount of information, which involves:</a:t>
            </a:r>
          </a:p>
        </p:txBody>
      </p:sp>
      <p:grpSp>
        <p:nvGrpSpPr>
          <p:cNvPr id="8" name="Group 7"/>
          <p:cNvGrpSpPr/>
          <p:nvPr/>
        </p:nvGrpSpPr>
        <p:grpSpPr>
          <a:xfrm>
            <a:off x="1371600" y="3686932"/>
            <a:ext cx="8240636" cy="838200"/>
            <a:chOff x="0" y="1614759"/>
            <a:chExt cx="6096000" cy="1141920"/>
          </a:xfrm>
          <a:solidFill>
            <a:srgbClr val="0036A2"/>
          </a:solidFill>
          <a:scene3d>
            <a:camera prst="orthographicFront"/>
            <a:lightRig rig="flat" dir="t"/>
          </a:scene3d>
        </p:grpSpPr>
        <p:sp>
          <p:nvSpPr>
            <p:cNvPr id="9" name="Rounded Rectangle 8"/>
            <p:cNvSpPr/>
            <p:nvPr/>
          </p:nvSpPr>
          <p:spPr>
            <a:xfrm>
              <a:off x="0" y="1614759"/>
              <a:ext cx="6096000" cy="1141920"/>
            </a:xfrm>
            <a:prstGeom prst="roundRect">
              <a:avLst/>
            </a:prstGeom>
            <a:grpFill/>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sp>
        <p:sp>
          <p:nvSpPr>
            <p:cNvPr id="10" name="Rounded Rectangle 4"/>
            <p:cNvSpPr/>
            <p:nvPr/>
          </p:nvSpPr>
          <p:spPr>
            <a:xfrm>
              <a:off x="55744" y="1670503"/>
              <a:ext cx="5984512" cy="103043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2400" dirty="0">
                  <a:latin typeface="Calibri" pitchFamily="34" charset="0"/>
                  <a:cs typeface="Calibri" pitchFamily="34" charset="0"/>
                </a:rPr>
                <a:t>The two different approaches of managing data are as follows:</a:t>
              </a:r>
            </a:p>
          </p:txBody>
        </p:sp>
      </p:grpSp>
      <p:sp>
        <p:nvSpPr>
          <p:cNvPr id="11" name="TextBox 10"/>
          <p:cNvSpPr txBox="1"/>
          <p:nvPr/>
        </p:nvSpPr>
        <p:spPr>
          <a:xfrm>
            <a:off x="1219200" y="2236997"/>
            <a:ext cx="8240636" cy="1184940"/>
          </a:xfrm>
          <a:prstGeom prst="rect">
            <a:avLst/>
          </a:prstGeom>
          <a:noFill/>
        </p:spPr>
        <p:txBody>
          <a:bodyPr wrap="square" rtlCol="0">
            <a:spAutoFit/>
          </a:bodyPr>
          <a:lstStyle/>
          <a:p>
            <a:pPr marL="341313" indent="-341313">
              <a:lnSpc>
                <a:spcPct val="100000"/>
              </a:lnSpc>
              <a:spcBef>
                <a:spcPts val="300"/>
              </a:spcBef>
              <a:buFont typeface="Wingdings" pitchFamily="2" charset="2"/>
              <a:buChar char="Ø"/>
            </a:pPr>
            <a:r>
              <a:rPr lang="en-US" sz="2200" dirty="0">
                <a:latin typeface="Calibri" pitchFamily="34" charset="0"/>
                <a:cs typeface="Calibri" pitchFamily="34" charset="0"/>
              </a:rPr>
              <a:t>the storage of information</a:t>
            </a:r>
          </a:p>
          <a:p>
            <a:pPr marL="341313" indent="-341313">
              <a:lnSpc>
                <a:spcPct val="100000"/>
              </a:lnSpc>
              <a:spcBef>
                <a:spcPts val="300"/>
              </a:spcBef>
              <a:buFont typeface="Wingdings" pitchFamily="2" charset="2"/>
              <a:buChar char="Ø"/>
            </a:pPr>
            <a:r>
              <a:rPr lang="en-US" sz="2200" dirty="0">
                <a:latin typeface="Calibri" pitchFamily="34" charset="0"/>
                <a:cs typeface="Calibri" pitchFamily="34" charset="0"/>
              </a:rPr>
              <a:t>the provision of mechanisms for the manipulation of information</a:t>
            </a:r>
          </a:p>
          <a:p>
            <a:pPr marL="341313" indent="-341313">
              <a:lnSpc>
                <a:spcPct val="100000"/>
              </a:lnSpc>
              <a:spcBef>
                <a:spcPts val="300"/>
              </a:spcBef>
              <a:buFont typeface="Wingdings" pitchFamily="2" charset="2"/>
              <a:buChar char="Ø"/>
            </a:pPr>
            <a:r>
              <a:rPr lang="en-US" sz="2200" dirty="0">
                <a:latin typeface="Calibri" pitchFamily="34" charset="0"/>
                <a:cs typeface="Calibri" pitchFamily="34" charset="0"/>
              </a:rPr>
              <a:t>providing safety of information stored under various circumstances</a:t>
            </a:r>
          </a:p>
        </p:txBody>
      </p:sp>
      <p:sp>
        <p:nvSpPr>
          <p:cNvPr id="14" name="Explosion 1 13"/>
          <p:cNvSpPr/>
          <p:nvPr/>
        </p:nvSpPr>
        <p:spPr>
          <a:xfrm>
            <a:off x="1558652" y="4636709"/>
            <a:ext cx="3924300" cy="1981200"/>
          </a:xfrm>
          <a:prstGeom prst="irregularSeal1">
            <a:avLst/>
          </a:prstGeom>
          <a:solidFill>
            <a:srgbClr val="C00000"/>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200" b="1" dirty="0">
                <a:solidFill>
                  <a:schemeClr val="bg1">
                    <a:lumMod val="95000"/>
                  </a:schemeClr>
                </a:solidFill>
                <a:latin typeface="Calibri" pitchFamily="34" charset="0"/>
                <a:cs typeface="Calibri" pitchFamily="34" charset="0"/>
              </a:rPr>
              <a:t>File-based systems</a:t>
            </a:r>
          </a:p>
        </p:txBody>
      </p:sp>
      <p:sp>
        <p:nvSpPr>
          <p:cNvPr id="15" name="Explosion 1 14"/>
          <p:cNvSpPr/>
          <p:nvPr/>
        </p:nvSpPr>
        <p:spPr>
          <a:xfrm>
            <a:off x="6324600" y="4654214"/>
            <a:ext cx="3708626" cy="1981200"/>
          </a:xfrm>
          <a:prstGeom prst="irregularSeal1">
            <a:avLst/>
          </a:prstGeom>
          <a:solidFill>
            <a:srgbClr val="007E39"/>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200" b="1" dirty="0">
                <a:solidFill>
                  <a:schemeClr val="bg1">
                    <a:lumMod val="95000"/>
                  </a:schemeClr>
                </a:solidFill>
                <a:latin typeface="Calibri" pitchFamily="34" charset="0"/>
                <a:cs typeface="Calibri" pitchFamily="34" charset="0"/>
              </a:rPr>
              <a:t>Database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File-based Systems</a:t>
            </a:r>
          </a:p>
        </p:txBody>
      </p:sp>
      <p:sp>
        <p:nvSpPr>
          <p:cNvPr id="21" name="Rounded Rectangle 4"/>
          <p:cNvSpPr/>
          <p:nvPr/>
        </p:nvSpPr>
        <p:spPr>
          <a:xfrm>
            <a:off x="2044781" y="2057400"/>
            <a:ext cx="8077200" cy="900906"/>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2400" dirty="0">
                <a:latin typeface="Calibri" pitchFamily="34" charset="0"/>
                <a:cs typeface="Calibri" pitchFamily="34" charset="0"/>
              </a:rPr>
              <a:t>Files called tables because they looked like tables used in traditional file keeping.</a:t>
            </a:r>
          </a:p>
        </p:txBody>
      </p:sp>
      <p:graphicFrame>
        <p:nvGraphicFramePr>
          <p:cNvPr id="25" name="Table 24"/>
          <p:cNvGraphicFramePr>
            <a:graphicFrameLocks noGrp="1"/>
          </p:cNvGraphicFramePr>
          <p:nvPr>
            <p:extLst>
              <p:ext uri="{D42A27DB-BD31-4B8C-83A1-F6EECF244321}">
                <p14:modId xmlns:p14="http://schemas.microsoft.com/office/powerpoint/2010/main" val="3234220309"/>
              </p:ext>
            </p:extLst>
          </p:nvPr>
        </p:nvGraphicFramePr>
        <p:xfrm>
          <a:off x="1828800" y="3715246"/>
          <a:ext cx="8041295" cy="2238673"/>
        </p:xfrm>
        <a:graphic>
          <a:graphicData uri="http://schemas.openxmlformats.org/drawingml/2006/table">
            <a:tbl>
              <a:tblPr firstRow="1" bandRow="1">
                <a:tableStyleId>{00A15C55-8517-42AA-B614-E9B94910E393}</a:tableStyleId>
              </a:tblPr>
              <a:tblGrid>
                <a:gridCol w="1467856">
                  <a:extLst>
                    <a:ext uri="{9D8B030D-6E8A-4147-A177-3AD203B41FA5}">
                      <a16:colId xmlns:a16="http://schemas.microsoft.com/office/drawing/2014/main" val="20000"/>
                    </a:ext>
                  </a:extLst>
                </a:gridCol>
                <a:gridCol w="1595495">
                  <a:extLst>
                    <a:ext uri="{9D8B030D-6E8A-4147-A177-3AD203B41FA5}">
                      <a16:colId xmlns:a16="http://schemas.microsoft.com/office/drawing/2014/main" val="20001"/>
                    </a:ext>
                  </a:extLst>
                </a:gridCol>
                <a:gridCol w="2967620">
                  <a:extLst>
                    <a:ext uri="{9D8B030D-6E8A-4147-A177-3AD203B41FA5}">
                      <a16:colId xmlns:a16="http://schemas.microsoft.com/office/drawing/2014/main" val="20002"/>
                    </a:ext>
                  </a:extLst>
                </a:gridCol>
                <a:gridCol w="2010324">
                  <a:extLst>
                    <a:ext uri="{9D8B030D-6E8A-4147-A177-3AD203B41FA5}">
                      <a16:colId xmlns:a16="http://schemas.microsoft.com/office/drawing/2014/main" val="20003"/>
                    </a:ext>
                  </a:extLst>
                </a:gridCol>
              </a:tblGrid>
              <a:tr h="592753">
                <a:tc>
                  <a:txBody>
                    <a:bodyPr/>
                    <a:lstStyle/>
                    <a:p>
                      <a:pPr algn="ctr"/>
                      <a:endParaRPr lang="en-US" dirty="0"/>
                    </a:p>
                    <a:p>
                      <a:pPr algn="ctr"/>
                      <a:r>
                        <a:rPr lang="en-US" dirty="0"/>
                        <a:t>First Name</a:t>
                      </a:r>
                    </a:p>
                  </a:txBody>
                  <a:tcPr marT="0" marB="0">
                    <a:solidFill>
                      <a:schemeClr val="tx2">
                        <a:lumMod val="75000"/>
                      </a:schemeClr>
                    </a:solidFill>
                  </a:tcPr>
                </a:tc>
                <a:tc>
                  <a:txBody>
                    <a:bodyPr/>
                    <a:lstStyle/>
                    <a:p>
                      <a:pPr algn="ctr"/>
                      <a:endParaRPr lang="en-US" dirty="0"/>
                    </a:p>
                    <a:p>
                      <a:pPr algn="ctr"/>
                      <a:r>
                        <a:rPr lang="en-US" dirty="0"/>
                        <a:t>Last Name</a:t>
                      </a:r>
                    </a:p>
                  </a:txBody>
                  <a:tcPr marT="0" marB="0">
                    <a:solidFill>
                      <a:schemeClr val="tx2">
                        <a:lumMod val="75000"/>
                      </a:schemeClr>
                    </a:solidFill>
                  </a:tcPr>
                </a:tc>
                <a:tc>
                  <a:txBody>
                    <a:bodyPr/>
                    <a:lstStyle/>
                    <a:p>
                      <a:pPr algn="ctr"/>
                      <a:endParaRPr lang="en-US" dirty="0"/>
                    </a:p>
                    <a:p>
                      <a:pPr algn="ctr"/>
                      <a:r>
                        <a:rPr lang="en-US" dirty="0"/>
                        <a:t>Address</a:t>
                      </a:r>
                    </a:p>
                  </a:txBody>
                  <a:tcPr marT="0" marB="0">
                    <a:solidFill>
                      <a:schemeClr val="tx2">
                        <a:lumMod val="75000"/>
                      </a:schemeClr>
                    </a:solidFill>
                  </a:tcPr>
                </a:tc>
                <a:tc>
                  <a:txBody>
                    <a:bodyPr/>
                    <a:lstStyle/>
                    <a:p>
                      <a:pPr algn="ctr"/>
                      <a:endParaRPr lang="en-US" dirty="0"/>
                    </a:p>
                    <a:p>
                      <a:pPr algn="ctr"/>
                      <a:r>
                        <a:rPr lang="en-US" dirty="0"/>
                        <a:t>Phone</a:t>
                      </a:r>
                    </a:p>
                  </a:txBody>
                  <a:tcPr marT="0" marB="0">
                    <a:solidFill>
                      <a:schemeClr val="tx2">
                        <a:lumMod val="75000"/>
                      </a:schemeClr>
                    </a:solidFill>
                  </a:tcPr>
                </a:tc>
                <a:extLst>
                  <a:ext uri="{0D108BD9-81ED-4DB2-BD59-A6C34878D82A}">
                    <a16:rowId xmlns:a16="http://schemas.microsoft.com/office/drawing/2014/main" val="10000"/>
                  </a:ext>
                </a:extLst>
              </a:tr>
              <a:tr h="548640">
                <a:tc>
                  <a:txBody>
                    <a:bodyPr/>
                    <a:lstStyle/>
                    <a:p>
                      <a:r>
                        <a:rPr lang="en-US" dirty="0"/>
                        <a:t>Eric	</a:t>
                      </a:r>
                    </a:p>
                  </a:txBody>
                  <a:tcPr anchor="ctr"/>
                </a:tc>
                <a:tc>
                  <a:txBody>
                    <a:bodyPr/>
                    <a:lstStyle/>
                    <a:p>
                      <a:r>
                        <a:rPr lang="en-US" dirty="0"/>
                        <a:t>David	</a:t>
                      </a:r>
                    </a:p>
                  </a:txBody>
                  <a:tcPr anchor="ctr"/>
                </a:tc>
                <a:tc>
                  <a:txBody>
                    <a:bodyPr/>
                    <a:lstStyle/>
                    <a:p>
                      <a:pPr algn="l"/>
                      <a:r>
                        <a:rPr lang="en-US" dirty="0"/>
                        <a:t>ericd@eff.org</a:t>
                      </a:r>
                    </a:p>
                  </a:txBody>
                  <a:tcPr anchor="ctr"/>
                </a:tc>
                <a:tc>
                  <a:txBody>
                    <a:bodyPr/>
                    <a:lstStyle/>
                    <a:p>
                      <a:pPr algn="l"/>
                      <a:r>
                        <a:rPr lang="en-US" dirty="0"/>
                        <a:t>213-456-0987</a:t>
                      </a:r>
                    </a:p>
                  </a:txBody>
                  <a:tcPr anchor="ctr"/>
                </a:tc>
                <a:extLst>
                  <a:ext uri="{0D108BD9-81ED-4DB2-BD59-A6C34878D82A}">
                    <a16:rowId xmlns:a16="http://schemas.microsoft.com/office/drawing/2014/main" val="10001"/>
                  </a:ext>
                </a:extLst>
              </a:tr>
              <a:tr h="548640">
                <a:tc>
                  <a:txBody>
                    <a:bodyPr/>
                    <a:lstStyle/>
                    <a:p>
                      <a:r>
                        <a:rPr lang="en-US" dirty="0"/>
                        <a:t>Selena</a:t>
                      </a:r>
                    </a:p>
                  </a:txBody>
                  <a:tcPr anchor="ctr"/>
                </a:tc>
                <a:tc>
                  <a:txBody>
                    <a:bodyPr/>
                    <a:lstStyle/>
                    <a:p>
                      <a:r>
                        <a:rPr lang="en-US" dirty="0"/>
                        <a:t>Sol</a:t>
                      </a:r>
                    </a:p>
                  </a:txBody>
                  <a:tcPr anchor="ctr"/>
                </a:tc>
                <a:tc>
                  <a:txBody>
                    <a:bodyPr/>
                    <a:lstStyle/>
                    <a:p>
                      <a:pPr algn="l"/>
                      <a:r>
                        <a:rPr lang="en-US" dirty="0"/>
                        <a:t>selena@eff.org</a:t>
                      </a:r>
                    </a:p>
                  </a:txBody>
                  <a:tcPr anchor="ctr"/>
                </a:tc>
                <a:tc>
                  <a:txBody>
                    <a:bodyPr/>
                    <a:lstStyle/>
                    <a:p>
                      <a:pPr algn="l"/>
                      <a:r>
                        <a:rPr lang="en-US" dirty="0"/>
                        <a:t>987-765-4321</a:t>
                      </a:r>
                    </a:p>
                  </a:txBody>
                  <a:tcPr anchor="ctr"/>
                </a:tc>
                <a:extLst>
                  <a:ext uri="{0D108BD9-81ED-4DB2-BD59-A6C34878D82A}">
                    <a16:rowId xmlns:a16="http://schemas.microsoft.com/office/drawing/2014/main" val="10002"/>
                  </a:ext>
                </a:extLst>
              </a:tr>
              <a:tr h="548640">
                <a:tc>
                  <a:txBody>
                    <a:bodyPr/>
                    <a:lstStyle/>
                    <a:p>
                      <a:r>
                        <a:rPr lang="en-US" dirty="0"/>
                        <a:t>Jordan	</a:t>
                      </a:r>
                    </a:p>
                  </a:txBody>
                  <a:tcPr anchor="ctr"/>
                </a:tc>
                <a:tc>
                  <a:txBody>
                    <a:bodyPr/>
                    <a:lstStyle/>
                    <a:p>
                      <a:r>
                        <a:rPr lang="en-US" dirty="0"/>
                        <a:t>Lim</a:t>
                      </a:r>
                    </a:p>
                  </a:txBody>
                  <a:tcPr anchor="ctr"/>
                </a:tc>
                <a:tc>
                  <a:txBody>
                    <a:bodyPr/>
                    <a:lstStyle/>
                    <a:p>
                      <a:pPr algn="l"/>
                      <a:r>
                        <a:rPr lang="en-US" dirty="0"/>
                        <a:t>nadroj@otherdomain.com</a:t>
                      </a:r>
                    </a:p>
                  </a:txBody>
                  <a:tcPr anchor="ctr"/>
                </a:tc>
                <a:tc>
                  <a:txBody>
                    <a:bodyPr/>
                    <a:lstStyle/>
                    <a:p>
                      <a:pPr algn="l"/>
                      <a:r>
                        <a:rPr lang="en-US" dirty="0"/>
                        <a:t>222-3456-123</a:t>
                      </a:r>
                    </a:p>
                  </a:txBody>
                  <a:tcPr anchor="ctr"/>
                </a:tc>
                <a:extLst>
                  <a:ext uri="{0D108BD9-81ED-4DB2-BD59-A6C34878D82A}">
                    <a16:rowId xmlns:a16="http://schemas.microsoft.com/office/drawing/2014/main" val="10003"/>
                  </a:ext>
                </a:extLst>
              </a:tr>
            </a:tbl>
          </a:graphicData>
        </a:graphic>
      </p:graphicFrame>
      <p:sp>
        <p:nvSpPr>
          <p:cNvPr id="8" name="TextBox 7"/>
          <p:cNvSpPr txBox="1"/>
          <p:nvPr/>
        </p:nvSpPr>
        <p:spPr>
          <a:xfrm>
            <a:off x="762000" y="1587214"/>
            <a:ext cx="10896600" cy="1936684"/>
          </a:xfrm>
          <a:prstGeom prst="rect">
            <a:avLst/>
          </a:prstGeom>
          <a:noFill/>
        </p:spPr>
        <p:txBody>
          <a:bodyPr wrap="square" rtlCol="0">
            <a:spAutoFit/>
          </a:bodyPr>
          <a:lstStyle/>
          <a:p>
            <a:pPr marL="285750" indent="-28575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Data is stored in discrete files stored on a computer.</a:t>
            </a:r>
          </a:p>
          <a:p>
            <a:pPr marL="285750" indent="-28575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Files called tables because they looked like tables used in traditional file keeping.</a:t>
            </a:r>
          </a:p>
          <a:p>
            <a:pPr marL="285750" indent="-28575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Rows in the table were called records and columns were called fields.  For example :</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Disadvantages of File-based Systems</a:t>
            </a:r>
          </a:p>
        </p:txBody>
      </p:sp>
      <p:sp>
        <p:nvSpPr>
          <p:cNvPr id="5" name="Rectangle 4">
            <a:extLst>
              <a:ext uri="{FF2B5EF4-FFF2-40B4-BE49-F238E27FC236}">
                <a16:creationId xmlns:a16="http://schemas.microsoft.com/office/drawing/2014/main" id="{8C0414A6-CAB4-4D26-BF3B-C1DB0C011B66}"/>
              </a:ext>
            </a:extLst>
          </p:cNvPr>
          <p:cNvSpPr/>
          <p:nvPr/>
        </p:nvSpPr>
        <p:spPr>
          <a:xfrm>
            <a:off x="914400" y="1524000"/>
            <a:ext cx="10210800" cy="4953000"/>
          </a:xfrm>
          <a:prstGeom prst="rect">
            <a:avLst/>
          </a:prstGeom>
        </p:spPr>
        <p:txBody>
          <a:bodyPr/>
          <a:lstStyle/>
          <a:p>
            <a:pPr marL="342900" lvl="0" indent="-342900">
              <a:lnSpc>
                <a:spcPct val="100000"/>
              </a:lnSpc>
              <a:spcBef>
                <a:spcPts val="1200"/>
              </a:spcBef>
              <a:spcAft>
                <a:spcPts val="0"/>
              </a:spcAft>
              <a:buFont typeface="Arial" panose="020B0604020202020204" pitchFamily="34" charset="0"/>
              <a:buChar char="•"/>
            </a:pPr>
            <a:r>
              <a:rPr lang="en-US" sz="2400" b="0" dirty="0">
                <a:latin typeface="Calibri" pitchFamily="34" charset="0"/>
                <a:cs typeface="Calibri" pitchFamily="34" charset="0"/>
              </a:rPr>
              <a:t>Data redundancy and inconsistency</a:t>
            </a:r>
          </a:p>
          <a:p>
            <a:pPr marL="342900" lvl="0" indent="-342900" algn="l" defTabSz="1066800">
              <a:lnSpc>
                <a:spcPct val="100000"/>
              </a:lnSpc>
              <a:spcBef>
                <a:spcPts val="1200"/>
              </a:spcBef>
              <a:spcAft>
                <a:spcPts val="0"/>
              </a:spcAft>
              <a:buFont typeface="Arial" panose="020B0604020202020204" pitchFamily="34" charset="0"/>
              <a:buChar char="•"/>
            </a:pPr>
            <a:r>
              <a:rPr lang="en-US" sz="2400" b="0" kern="1200" dirty="0">
                <a:latin typeface="Calibri" pitchFamily="34" charset="0"/>
                <a:ea typeface="+mn-ea"/>
                <a:cs typeface="Calibri" pitchFamily="34" charset="0"/>
              </a:rPr>
              <a:t>Unanticipated queries</a:t>
            </a:r>
          </a:p>
          <a:p>
            <a:pPr marL="342900" lvl="0" indent="-342900" algn="l" defTabSz="1066800">
              <a:lnSpc>
                <a:spcPct val="100000"/>
              </a:lnSpc>
              <a:spcBef>
                <a:spcPts val="1200"/>
              </a:spcBef>
              <a:spcAft>
                <a:spcPts val="0"/>
              </a:spcAft>
              <a:buFont typeface="Arial" panose="020B0604020202020204" pitchFamily="34" charset="0"/>
              <a:buChar char="•"/>
            </a:pPr>
            <a:r>
              <a:rPr lang="en-US" sz="2400" b="0" kern="1200" dirty="0">
                <a:latin typeface="Calibri" pitchFamily="34" charset="0"/>
                <a:ea typeface="+mn-ea"/>
                <a:cs typeface="Calibri" pitchFamily="34" charset="0"/>
              </a:rPr>
              <a:t>Data isolation </a:t>
            </a:r>
          </a:p>
          <a:p>
            <a:pPr marL="342900" lvl="0" indent="-342900" algn="l" defTabSz="1066800">
              <a:lnSpc>
                <a:spcPct val="100000"/>
              </a:lnSpc>
              <a:spcBef>
                <a:spcPts val="1200"/>
              </a:spcBef>
              <a:spcAft>
                <a:spcPts val="0"/>
              </a:spcAft>
              <a:buFont typeface="Arial" panose="020B0604020202020204" pitchFamily="34" charset="0"/>
              <a:buChar char="•"/>
            </a:pPr>
            <a:r>
              <a:rPr lang="en-US" sz="2400" b="0" kern="1200" dirty="0">
                <a:latin typeface="Calibri" pitchFamily="34" charset="0"/>
                <a:ea typeface="+mn-ea"/>
                <a:cs typeface="Calibri" pitchFamily="34" charset="0"/>
              </a:rPr>
              <a:t>Concurrent access anomalies</a:t>
            </a:r>
          </a:p>
          <a:p>
            <a:pPr marL="342900" lvl="0" indent="-342900" algn="l" defTabSz="1066800">
              <a:lnSpc>
                <a:spcPct val="100000"/>
              </a:lnSpc>
              <a:spcBef>
                <a:spcPts val="1200"/>
              </a:spcBef>
              <a:spcAft>
                <a:spcPts val="0"/>
              </a:spcAft>
              <a:buFont typeface="Arial" panose="020B0604020202020204" pitchFamily="34" charset="0"/>
              <a:buChar char="•"/>
            </a:pPr>
            <a:r>
              <a:rPr lang="en-US" sz="2400" b="0" kern="1200" dirty="0">
                <a:latin typeface="Calibri" pitchFamily="34" charset="0"/>
                <a:ea typeface="+mn-ea"/>
                <a:cs typeface="Calibri" pitchFamily="34" charset="0"/>
              </a:rPr>
              <a:t>Security problems</a:t>
            </a:r>
          </a:p>
          <a:p>
            <a:pPr marL="342900" lvl="0" indent="-342900" algn="l" defTabSz="1066800">
              <a:lnSpc>
                <a:spcPct val="100000"/>
              </a:lnSpc>
              <a:spcBef>
                <a:spcPts val="1200"/>
              </a:spcBef>
              <a:spcAft>
                <a:spcPts val="0"/>
              </a:spcAft>
              <a:buFont typeface="Arial" panose="020B0604020202020204" pitchFamily="34" charset="0"/>
              <a:buChar char="•"/>
            </a:pPr>
            <a:r>
              <a:rPr lang="en-US" sz="2400" b="0" kern="1200" dirty="0">
                <a:latin typeface="Calibri" pitchFamily="34" charset="0"/>
                <a:ea typeface="+mn-ea"/>
                <a:cs typeface="Calibri" pitchFamily="34" charset="0"/>
              </a:rPr>
              <a:t>Integrity problems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Database Systems</a:t>
            </a:r>
          </a:p>
        </p:txBody>
      </p:sp>
      <p:sp>
        <p:nvSpPr>
          <p:cNvPr id="14" name="Rounded Rectangle 4"/>
          <p:cNvSpPr/>
          <p:nvPr/>
        </p:nvSpPr>
        <p:spPr>
          <a:xfrm>
            <a:off x="2057000" y="3047830"/>
            <a:ext cx="8014062" cy="75636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2400" dirty="0">
                <a:latin typeface="Calibri" pitchFamily="34" charset="0"/>
                <a:cs typeface="Calibri" pitchFamily="34" charset="0"/>
              </a:rPr>
              <a:t>Used to store data in an efficient and organized manner. </a:t>
            </a:r>
          </a:p>
        </p:txBody>
      </p:sp>
      <p:graphicFrame>
        <p:nvGraphicFramePr>
          <p:cNvPr id="15" name="Diagram 14"/>
          <p:cNvGraphicFramePr/>
          <p:nvPr>
            <p:extLst>
              <p:ext uri="{D42A27DB-BD31-4B8C-83A1-F6EECF244321}">
                <p14:modId xmlns:p14="http://schemas.microsoft.com/office/powerpoint/2010/main" val="3162962514"/>
              </p:ext>
            </p:extLst>
          </p:nvPr>
        </p:nvGraphicFramePr>
        <p:xfrm>
          <a:off x="457200" y="1295400"/>
          <a:ext cx="10769600"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59708D-FA0A-4252-9C39-EF11CEB23111}"/>
              </a:ext>
            </a:extLst>
          </p:cNvPr>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a:extLst>
              <a:ext uri="{FF2B5EF4-FFF2-40B4-BE49-F238E27FC236}">
                <a16:creationId xmlns:a16="http://schemas.microsoft.com/office/drawing/2014/main" id="{2A2B9887-76FE-417D-9EB2-C3C066D24BEB}"/>
              </a:ext>
            </a:extLst>
          </p:cNvPr>
          <p:cNvSpPr>
            <a:spLocks noGrp="1"/>
          </p:cNvSpPr>
          <p:nvPr>
            <p:ph type="ftr" sz="quarter" idx="11"/>
          </p:nvPr>
        </p:nvSpPr>
        <p:spPr/>
        <p:txBody>
          <a:bodyPr/>
          <a:lstStyle/>
          <a:p>
            <a:pPr>
              <a:defRPr/>
            </a:pPr>
            <a:r>
              <a:rPr lang="en-US"/>
              <a:t>RDBMS Concepts/ Session 1 </a:t>
            </a:r>
            <a:endParaRPr lang="en-US" dirty="0"/>
          </a:p>
        </p:txBody>
      </p:sp>
      <p:sp>
        <p:nvSpPr>
          <p:cNvPr id="4" name="Title 3">
            <a:extLst>
              <a:ext uri="{FF2B5EF4-FFF2-40B4-BE49-F238E27FC236}">
                <a16:creationId xmlns:a16="http://schemas.microsoft.com/office/drawing/2014/main" id="{D434FD51-0C48-4310-8475-9F88E0370B5E}"/>
              </a:ext>
            </a:extLst>
          </p:cNvPr>
          <p:cNvSpPr>
            <a:spLocks noGrp="1"/>
          </p:cNvSpPr>
          <p:nvPr>
            <p:ph type="title"/>
          </p:nvPr>
        </p:nvSpPr>
        <p:spPr/>
        <p:txBody>
          <a:bodyPr/>
          <a:lstStyle/>
          <a:p>
            <a:r>
              <a:rPr lang="en-US" dirty="0"/>
              <a:t>Advantages of Database Systems</a:t>
            </a:r>
          </a:p>
        </p:txBody>
      </p:sp>
      <p:sp>
        <p:nvSpPr>
          <p:cNvPr id="5" name="Content Placeholder 4">
            <a:extLst>
              <a:ext uri="{FF2B5EF4-FFF2-40B4-BE49-F238E27FC236}">
                <a16:creationId xmlns:a16="http://schemas.microsoft.com/office/drawing/2014/main" id="{4422D0FA-7AFD-4F02-9C6D-D43AF810B5FA}"/>
              </a:ext>
            </a:extLst>
          </p:cNvPr>
          <p:cNvSpPr>
            <a:spLocks noGrp="1"/>
          </p:cNvSpPr>
          <p:nvPr>
            <p:ph sz="quarter" idx="12"/>
          </p:nvPr>
        </p:nvSpPr>
        <p:spPr/>
        <p:txBody>
          <a:bodyPr/>
          <a:lstStyle/>
          <a:p>
            <a:pPr lvl="0"/>
            <a:r>
              <a:rPr lang="en-US" dirty="0"/>
              <a:t>The amount of redundancy can be reduced</a:t>
            </a:r>
          </a:p>
          <a:p>
            <a:pPr lvl="0"/>
            <a:r>
              <a:rPr lang="en-US" dirty="0"/>
              <a:t>No more inconsistencies in data</a:t>
            </a:r>
          </a:p>
          <a:p>
            <a:pPr lvl="0"/>
            <a:r>
              <a:rPr lang="en-US" dirty="0"/>
              <a:t>The stored data can be shared</a:t>
            </a:r>
          </a:p>
          <a:p>
            <a:pPr lvl="0"/>
            <a:r>
              <a:rPr lang="en-US" dirty="0"/>
              <a:t>Standards can be set and followed</a:t>
            </a:r>
          </a:p>
          <a:p>
            <a:pPr lvl="0"/>
            <a:r>
              <a:rPr lang="en-US" dirty="0"/>
              <a:t>Data Integrity can be maintained</a:t>
            </a:r>
          </a:p>
          <a:p>
            <a:pPr lvl="0"/>
            <a:r>
              <a:rPr lang="en-US" dirty="0"/>
              <a:t>Security of data can be implemented</a:t>
            </a:r>
          </a:p>
          <a:p>
            <a:endParaRPr lang="en-US" dirty="0"/>
          </a:p>
        </p:txBody>
      </p:sp>
    </p:spTree>
    <p:extLst>
      <p:ext uri="{BB962C8B-B14F-4D97-AF65-F5344CB8AC3E}">
        <p14:creationId xmlns:p14="http://schemas.microsoft.com/office/powerpoint/2010/main" val="360616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a:t>RDBMS Concepts/ Session 1 </a:t>
            </a:r>
            <a:endParaRPr lang="en-US" dirty="0"/>
          </a:p>
        </p:txBody>
      </p:sp>
      <p:sp>
        <p:nvSpPr>
          <p:cNvPr id="4" name="Title 3"/>
          <p:cNvSpPr>
            <a:spLocks noGrp="1"/>
          </p:cNvSpPr>
          <p:nvPr>
            <p:ph type="title"/>
          </p:nvPr>
        </p:nvSpPr>
        <p:spPr/>
        <p:txBody>
          <a:bodyPr>
            <a:normAutofit fontScale="90000"/>
          </a:bodyPr>
          <a:lstStyle/>
          <a:p>
            <a:r>
              <a:rPr lang="en-US" dirty="0"/>
              <a:t>Database Management System (DBMS) </a:t>
            </a:r>
          </a:p>
        </p:txBody>
      </p:sp>
      <p:grpSp>
        <p:nvGrpSpPr>
          <p:cNvPr id="5" name="Group 4"/>
          <p:cNvGrpSpPr/>
          <p:nvPr/>
        </p:nvGrpSpPr>
        <p:grpSpPr>
          <a:xfrm>
            <a:off x="914400" y="1385116"/>
            <a:ext cx="10439400" cy="1351743"/>
            <a:chOff x="0" y="21039"/>
            <a:chExt cx="6096000" cy="1067040"/>
          </a:xfrm>
          <a:scene3d>
            <a:camera prst="orthographicFront"/>
            <a:lightRig rig="flat" dir="t"/>
          </a:scene3d>
        </p:grpSpPr>
        <p:sp>
          <p:nvSpPr>
            <p:cNvPr id="6" name="Rounded Rectangle 5"/>
            <p:cNvSpPr/>
            <p:nvPr/>
          </p:nvSpPr>
          <p:spPr>
            <a:xfrm>
              <a:off x="0" y="21039"/>
              <a:ext cx="6096000" cy="106704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sp>
        <p:sp>
          <p:nvSpPr>
            <p:cNvPr id="7" name="Rounded Rectangle 4"/>
            <p:cNvSpPr/>
            <p:nvPr/>
          </p:nvSpPr>
          <p:spPr>
            <a:xfrm>
              <a:off x="52089" y="73128"/>
              <a:ext cx="5991822" cy="96286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r>
                <a:rPr lang="en-US" sz="2400" dirty="0">
                  <a:latin typeface="Calibri" pitchFamily="34" charset="0"/>
                  <a:cs typeface="Calibri" pitchFamily="34" charset="0"/>
                </a:rPr>
                <a:t>A DBMS is a collection of related records and a set of programs that enables the user to enter, store, and manage data.</a:t>
              </a:r>
            </a:p>
          </p:txBody>
        </p:sp>
      </p:grpSp>
      <p:sp>
        <p:nvSpPr>
          <p:cNvPr id="18" name="Rounded Rectangle 4"/>
          <p:cNvSpPr/>
          <p:nvPr/>
        </p:nvSpPr>
        <p:spPr>
          <a:xfrm>
            <a:off x="1955858" y="2811184"/>
            <a:ext cx="8014062" cy="313016"/>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defTabSz="889000">
              <a:lnSpc>
                <a:spcPct val="90000"/>
              </a:lnSpc>
              <a:spcBef>
                <a:spcPct val="0"/>
              </a:spcBef>
              <a:spcAft>
                <a:spcPct val="35000"/>
              </a:spcAft>
            </a:pPr>
            <a:endParaRPr lang="en-US" sz="2400" dirty="0">
              <a:latin typeface="Calibri" pitchFamily="34" charset="0"/>
              <a:cs typeface="Calibri" pitchFamily="34" charset="0"/>
            </a:endParaRPr>
          </a:p>
          <a:p>
            <a:pPr defTabSz="889000">
              <a:lnSpc>
                <a:spcPct val="90000"/>
              </a:lnSpc>
              <a:spcBef>
                <a:spcPct val="0"/>
              </a:spcBef>
              <a:spcAft>
                <a:spcPct val="35000"/>
              </a:spcAft>
            </a:pPr>
            <a:r>
              <a:rPr lang="en-US" sz="2400" dirty="0">
                <a:latin typeface="Calibri" pitchFamily="34" charset="0"/>
                <a:cs typeface="Calibri" pitchFamily="34" charset="0"/>
              </a:rPr>
              <a:t>Example :</a:t>
            </a:r>
          </a:p>
        </p:txBody>
      </p:sp>
      <p:sp>
        <p:nvSpPr>
          <p:cNvPr id="22" name="Right Triangle 21"/>
          <p:cNvSpPr/>
          <p:nvPr/>
        </p:nvSpPr>
        <p:spPr>
          <a:xfrm>
            <a:off x="2247900" y="3417688"/>
            <a:ext cx="3124200" cy="1219200"/>
          </a:xfrm>
          <a:prstGeom prst="r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00000"/>
              </a:lnSpc>
              <a:spcBef>
                <a:spcPts val="0"/>
              </a:spcBef>
            </a:pPr>
            <a:r>
              <a:rPr lang="en-US" sz="1600" b="1" dirty="0">
                <a:solidFill>
                  <a:schemeClr val="bg1"/>
                </a:solidFill>
                <a:latin typeface="Calibri" panose="020F0502020204030204" pitchFamily="34" charset="0"/>
                <a:cs typeface="Calibri" panose="020F0502020204030204" pitchFamily="34" charset="0"/>
              </a:rPr>
              <a:t>Computerized library systems</a:t>
            </a:r>
          </a:p>
        </p:txBody>
      </p:sp>
      <p:sp>
        <p:nvSpPr>
          <p:cNvPr id="23" name="Right Triangle 22"/>
          <p:cNvSpPr/>
          <p:nvPr/>
        </p:nvSpPr>
        <p:spPr>
          <a:xfrm flipH="1" flipV="1">
            <a:off x="2819400" y="3429000"/>
            <a:ext cx="2895600" cy="1219200"/>
          </a:xfrm>
          <a:prstGeom prst="r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p:cNvSpPr/>
          <p:nvPr/>
        </p:nvSpPr>
        <p:spPr>
          <a:xfrm>
            <a:off x="5867400" y="4995511"/>
            <a:ext cx="3138519" cy="1219200"/>
          </a:xfrm>
          <a:prstGeom prst="rtTriangl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nSpc>
                <a:spcPct val="100000"/>
              </a:lnSpc>
              <a:spcBef>
                <a:spcPts val="0"/>
              </a:spcBef>
            </a:pPr>
            <a:r>
              <a:rPr lang="en-US" sz="1600" b="1" dirty="0">
                <a:solidFill>
                  <a:schemeClr val="bg1"/>
                </a:solidFill>
                <a:latin typeface="Calibri" panose="020F0502020204030204" pitchFamily="34" charset="0"/>
                <a:cs typeface="Calibri" panose="020F0502020204030204" pitchFamily="34" charset="0"/>
              </a:rPr>
              <a:t>Flight reservation systems</a:t>
            </a:r>
          </a:p>
        </p:txBody>
      </p:sp>
      <p:sp>
        <p:nvSpPr>
          <p:cNvPr id="25" name="Right Triangle 24"/>
          <p:cNvSpPr/>
          <p:nvPr/>
        </p:nvSpPr>
        <p:spPr>
          <a:xfrm flipH="1" flipV="1">
            <a:off x="6400800" y="5076498"/>
            <a:ext cx="3124200" cy="1219200"/>
          </a:xfrm>
          <a:prstGeom prst="r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038600" y="3424548"/>
            <a:ext cx="1676400" cy="584775"/>
          </a:xfrm>
          <a:prstGeom prst="rect">
            <a:avLst/>
          </a:prstGeom>
          <a:noFill/>
        </p:spPr>
        <p:txBody>
          <a:bodyPr wrap="square" rtlCol="0">
            <a:spAutoFit/>
          </a:bodyPr>
          <a:lstStyle/>
          <a:p>
            <a:pPr>
              <a:lnSpc>
                <a:spcPct val="100000"/>
              </a:lnSpc>
              <a:spcBef>
                <a:spcPts val="0"/>
              </a:spcBef>
            </a:pPr>
            <a:r>
              <a:rPr lang="en-US" sz="1600" b="1" dirty="0">
                <a:solidFill>
                  <a:schemeClr val="bg1"/>
                </a:solidFill>
                <a:latin typeface="Calibri" panose="020F0502020204030204" pitchFamily="34" charset="0"/>
                <a:cs typeface="Calibri" panose="020F0502020204030204" pitchFamily="34" charset="0"/>
              </a:rPr>
              <a:t>Automated teller machines</a:t>
            </a:r>
          </a:p>
        </p:txBody>
      </p:sp>
      <p:sp>
        <p:nvSpPr>
          <p:cNvPr id="27" name="TextBox 26"/>
          <p:cNvSpPr txBox="1"/>
          <p:nvPr/>
        </p:nvSpPr>
        <p:spPr>
          <a:xfrm>
            <a:off x="7664726" y="5054026"/>
            <a:ext cx="2133600" cy="584775"/>
          </a:xfrm>
          <a:prstGeom prst="rect">
            <a:avLst/>
          </a:prstGeom>
          <a:noFill/>
        </p:spPr>
        <p:txBody>
          <a:bodyPr wrap="square" rtlCol="0">
            <a:spAutoFit/>
          </a:bodyPr>
          <a:lstStyle/>
          <a:p>
            <a:pPr>
              <a:lnSpc>
                <a:spcPct val="100000"/>
              </a:lnSpc>
              <a:spcBef>
                <a:spcPts val="0"/>
              </a:spcBef>
            </a:pPr>
            <a:r>
              <a:rPr lang="en-US" sz="1600" b="1" dirty="0">
                <a:solidFill>
                  <a:schemeClr val="bg1"/>
                </a:solidFill>
                <a:latin typeface="Calibri" panose="020F0502020204030204" pitchFamily="34" charset="0"/>
                <a:cs typeface="Calibri" panose="020F0502020204030204" pitchFamily="34" charset="0"/>
              </a:rPr>
              <a:t>Computerized parts inventory systems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15023</TotalTime>
  <Words>2480</Words>
  <Application>Microsoft Office PowerPoint</Application>
  <PresentationFormat>Widescreen</PresentationFormat>
  <Paragraphs>353</Paragraphs>
  <Slides>30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Book Antiqua</vt:lpstr>
      <vt:lpstr>Calibri</vt:lpstr>
      <vt:lpstr>Courier New</vt:lpstr>
      <vt:lpstr>Tahoma</vt:lpstr>
      <vt:lpstr>Wingdings</vt:lpstr>
      <vt:lpstr>Custom Design</vt:lpstr>
      <vt:lpstr>PowerPoint Presentation</vt:lpstr>
      <vt:lpstr>Objectives</vt:lpstr>
      <vt:lpstr>Database</vt:lpstr>
      <vt:lpstr>Data Management</vt:lpstr>
      <vt:lpstr>File-based Systems</vt:lpstr>
      <vt:lpstr>Disadvantages of File-based Systems</vt:lpstr>
      <vt:lpstr>Database Systems</vt:lpstr>
      <vt:lpstr>Advantages of Database Systems</vt:lpstr>
      <vt:lpstr>Database Management System (DBMS) </vt:lpstr>
      <vt:lpstr>Benefits of DBMS</vt:lpstr>
      <vt:lpstr>Database Models</vt:lpstr>
      <vt:lpstr>Flat-file Data Model</vt:lpstr>
      <vt:lpstr>Hierarchical Data Model  [1/2]</vt:lpstr>
      <vt:lpstr>Hierarchical Data Model  [2/2]</vt:lpstr>
      <vt:lpstr>Network Data Model   [1/3]</vt:lpstr>
      <vt:lpstr>Network Data Model   [2/3]</vt:lpstr>
      <vt:lpstr>Network Data Model    [3/3]</vt:lpstr>
      <vt:lpstr>Relational Data Model   [1/3]</vt:lpstr>
      <vt:lpstr>Relational Data Model   [2/3]</vt:lpstr>
      <vt:lpstr>Relational Data Model   [3/3]</vt:lpstr>
      <vt:lpstr>Relational Database Management System (RDBMS)</vt:lpstr>
      <vt:lpstr>Terms Related to RDBMS   [1/3]</vt:lpstr>
      <vt:lpstr>Terms Related to RDBMS   [2/3]</vt:lpstr>
      <vt:lpstr>Terms Related to RDBMS   [3/3]</vt:lpstr>
      <vt:lpstr>Entity</vt:lpstr>
      <vt:lpstr>Characteristics of a Table</vt:lpstr>
      <vt:lpstr>RDBMS Users  [1/2]</vt:lpstr>
      <vt:lpstr>RDBMS Users  [2/2]</vt:lpstr>
      <vt:lpstr>DBMS vs. RDBMS</vt:lpstr>
      <vt:lpstr>Summary </vt:lpstr>
    </vt:vector>
  </TitlesOfParts>
  <Company>Aptech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 XP</dc:title>
  <dc:creator>Aptech Limited</dc:creator>
  <cp:lastModifiedBy>THUYLM</cp:lastModifiedBy>
  <cp:revision>2584</cp:revision>
  <dcterms:created xsi:type="dcterms:W3CDTF">2006-08-16T00:00:00Z</dcterms:created>
  <dcterms:modified xsi:type="dcterms:W3CDTF">2019-11-16T13:49:08Z</dcterms:modified>
</cp:coreProperties>
</file>